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9144000"/>
  <p:notesSz cx="6858000" cy="9144000"/>
  <p:embeddedFontLst>
    <p:embeddedFont>
      <p:font typeface="Arial Narrow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0" roundtripDataSignature="AMtx7miNSG4CzJQiyUN1K50BGquIMuS7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E8857F-959C-4BB5-9E62-F2677A7F2CF1}">
  <a:tblStyle styleId="{29E8857F-959C-4BB5-9E62-F2677A7F2CF1}" styleName="Table_0"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Narrow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ArialNarrow-italic.fntdata"/><Relationship Id="rId63" Type="http://schemas.openxmlformats.org/officeDocument/2006/relationships/font" Target="fonts/ArialNarrow-bold.fntdata"/><Relationship Id="rId22" Type="http://schemas.openxmlformats.org/officeDocument/2006/relationships/slide" Target="slides/slide17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65" Type="http://schemas.openxmlformats.org/officeDocument/2006/relationships/font" Target="fonts/ArialNarrow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The Athlon XP 1500+ with 384KB of total cache runs at 1.33GHz and retails for $52; a 1.3GHz Duron with 192KB cache retails for $44 as of 3/12/03.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A 2.2GHz Pentium 4 with a 512KB L2 cache sells for $163, while the 2.2GHz Celeron with 128KB of L2 costs $103 as of 2/23/03.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As of 4/15/03, a 128MB PC2700 DIMM at crucial.com costs $27, and a 512MB PC2700 DIMM is $80.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$63 for an OEM 20GB 7200 RPM Maxtor drive at newegg.com, and $118 for an OEM 120GB 7200 RPM Maxtor.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8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58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58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7"/>
          <p:cNvSpPr txBox="1"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67"/>
          <p:cNvSpPr/>
          <p:nvPr>
            <p:ph idx="2" type="pic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❑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7"/>
          <p:cNvSpPr txBox="1"/>
          <p:nvPr>
            <p:ph idx="1" type="body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8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>
  <p:cSld name="Vertical Title and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9"/>
          <p:cNvSpPr txBox="1"/>
          <p:nvPr>
            <p:ph type="title"/>
          </p:nvPr>
        </p:nvSpPr>
        <p:spPr>
          <a:xfrm>
            <a:off x="6515100" y="152400"/>
            <a:ext cx="2095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69"/>
          <p:cNvSpPr txBox="1"/>
          <p:nvPr>
            <p:ph idx="1" type="body"/>
          </p:nvPr>
        </p:nvSpPr>
        <p:spPr>
          <a:xfrm>
            <a:off x="228600" y="152400"/>
            <a:ext cx="61341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over Content">
  <p:cSld name="Title and Text over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0"/>
          <p:cNvSpPr txBox="1"/>
          <p:nvPr>
            <p:ph type="title"/>
          </p:nvPr>
        </p:nvSpPr>
        <p:spPr>
          <a:xfrm>
            <a:off x="381000" y="1524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70"/>
          <p:cNvSpPr txBox="1"/>
          <p:nvPr>
            <p:ph idx="1" type="body"/>
          </p:nvPr>
        </p:nvSpPr>
        <p:spPr>
          <a:xfrm>
            <a:off x="228600" y="1143000"/>
            <a:ext cx="8382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0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9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0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60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1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2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" type="body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  <a:noFill/>
          <a:ln>
            <a:noFill/>
          </a:ln>
        </p:spPr>
        <p:txBody>
          <a:bodyPr anchorCtr="0" anchor="b" bIns="44425" lIns="44425" spcFirstLastPara="1" rIns="44425" wrap="square" tIns="44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" type="body"/>
          </p:nvPr>
        </p:nvSpPr>
        <p:spPr>
          <a:xfrm>
            <a:off x="228600" y="1143000"/>
            <a:ext cx="4114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❑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25" lIns="44425" spcFirstLastPara="1" rIns="44425" wrap="square" tIns="44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Arial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2" type="body"/>
          </p:nvPr>
        </p:nvSpPr>
        <p:spPr>
          <a:xfrm>
            <a:off x="4645614" y="1535701"/>
            <a:ext cx="4040599" cy="638586"/>
          </a:xfrm>
          <a:prstGeom prst="rect">
            <a:avLst/>
          </a:prstGeom>
          <a:noFill/>
          <a:ln>
            <a:noFill/>
          </a:ln>
        </p:spPr>
        <p:txBody>
          <a:bodyPr anchorCtr="0" anchor="b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6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4425" lIns="44425" spcFirstLastPara="1" rIns="44425" wrap="square" tIns="44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❑"/>
              <a:defRPr sz="3200"/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–"/>
              <a:defRPr sz="3200"/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–"/>
              <a:defRPr sz="3200"/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6"/>
          <p:cNvSpPr txBox="1"/>
          <p:nvPr>
            <p:ph idx="2" type="body"/>
          </p:nvPr>
        </p:nvSpPr>
        <p:spPr>
          <a:xfrm>
            <a:off x="459974" y="1437872"/>
            <a:ext cx="3002765" cy="468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❑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6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57"/>
          <p:cNvCxnSpPr/>
          <p:nvPr/>
        </p:nvCxnSpPr>
        <p:spPr>
          <a:xfrm>
            <a:off x="227402" y="847207"/>
            <a:ext cx="8456612" cy="1"/>
          </a:xfrm>
          <a:prstGeom prst="straightConnector1">
            <a:avLst/>
          </a:prstGeom>
          <a:noFill/>
          <a:ln cap="flat" cmpd="sng" w="7620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57"/>
          <p:cNvSpPr/>
          <p:nvPr/>
        </p:nvSpPr>
        <p:spPr>
          <a:xfrm>
            <a:off x="1652588" y="6330950"/>
            <a:ext cx="1309689" cy="32040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15EB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15EBA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r>
              <a:rPr b="1" i="0" lang="en-US" sz="1000" u="none" cap="none" strike="noStrike">
                <a:solidFill>
                  <a:srgbClr val="015EBA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400"/>
              </a:spcBef>
              <a:spcAft>
                <a:spcPts val="0"/>
              </a:spcAft>
              <a:buClr>
                <a:srgbClr val="FB9902"/>
              </a:buClr>
              <a:buSzPts val="900"/>
              <a:buFont typeface="Arial Narrow"/>
              <a:buNone/>
            </a:pPr>
            <a:r>
              <a:rPr b="1" i="0" lang="en-US" sz="900" u="none" cap="none" strike="noStrike">
                <a:solidFill>
                  <a:srgbClr val="FB9902"/>
                </a:solidFill>
                <a:latin typeface="Arial Narrow"/>
                <a:ea typeface="Arial Narrow"/>
                <a:cs typeface="Arial Narrow"/>
                <a:sym typeface="Arial Narrow"/>
              </a:rPr>
              <a:t>SCIENCE &amp;ENGINEERING</a:t>
            </a:r>
            <a:endParaRPr/>
          </a:p>
        </p:txBody>
      </p:sp>
      <p:pic>
        <p:nvPicPr>
          <p:cNvPr descr="image1.png" id="8" name="Google Shape;8;p5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01650" y="6305550"/>
            <a:ext cx="1092200" cy="3857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❑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7"/>
          <p:cNvSpPr txBox="1"/>
          <p:nvPr>
            <p:ph idx="12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685800" y="2412464"/>
            <a:ext cx="7772400" cy="890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CSE 161 – Design and Architecture of Computer Systems</a:t>
            </a:r>
            <a:endParaRPr/>
          </a:p>
        </p:txBody>
      </p:sp>
      <p:cxnSp>
        <p:nvCxnSpPr>
          <p:cNvPr id="70" name="Google Shape;70;p1"/>
          <p:cNvCxnSpPr/>
          <p:nvPr/>
        </p:nvCxnSpPr>
        <p:spPr>
          <a:xfrm>
            <a:off x="344488" y="838200"/>
            <a:ext cx="8456612" cy="0"/>
          </a:xfrm>
          <a:prstGeom prst="straightConnector1">
            <a:avLst/>
          </a:prstGeom>
          <a:noFill/>
          <a:ln cap="flat" cmpd="sng" w="7620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"/>
          <p:cNvSpPr txBox="1"/>
          <p:nvPr>
            <p:ph idx="4294967295" type="subTitle"/>
          </p:nvPr>
        </p:nvSpPr>
        <p:spPr>
          <a:xfrm>
            <a:off x="1373214" y="3887816"/>
            <a:ext cx="6397571" cy="174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Memory Systems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 – DRAM &amp; SRAM Memories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B – Cache Designs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0" name="Google Shape;170;p10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distance matters</a:t>
            </a:r>
            <a:endParaRPr/>
          </a:p>
        </p:txBody>
      </p:sp>
      <p:sp>
        <p:nvSpPr>
          <p:cNvPr id="171" name="Google Shape;171;p10"/>
          <p:cNvSpPr txBox="1"/>
          <p:nvPr>
            <p:ph idx="4294967295" type="body"/>
          </p:nvPr>
        </p:nvSpPr>
        <p:spPr>
          <a:xfrm>
            <a:off x="5299831" y="1108829"/>
            <a:ext cx="3841827" cy="253552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latency and bandwidth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000000"/>
                </a:solidFill>
              </a:rPr>
              <a:t>latency: time it takes to get something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000000"/>
                </a:solidFill>
              </a:rPr>
              <a:t>bandwidth: how much can you get per sec.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000000"/>
                </a:solidFill>
              </a:rPr>
              <a:t>ideally: low latency and high bandwidth (and a free lunch everyday)</a:t>
            </a:r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>
            <a:off x="296225" y="1097895"/>
            <a:ext cx="3647587" cy="926184"/>
            <a:chOff x="-4" y="0"/>
            <a:chExt cx="3647585" cy="926183"/>
          </a:xfrm>
        </p:grpSpPr>
        <p:grpSp>
          <p:nvGrpSpPr>
            <p:cNvPr id="173" name="Google Shape;173;p10"/>
            <p:cNvGrpSpPr/>
            <p:nvPr/>
          </p:nvGrpSpPr>
          <p:grpSpPr>
            <a:xfrm>
              <a:off x="-4" y="381929"/>
              <a:ext cx="821189" cy="525157"/>
              <a:chOff x="-1" y="0"/>
              <a:chExt cx="821187" cy="52515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-1" y="0"/>
                <a:ext cx="821187" cy="525156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 txBox="1"/>
              <p:nvPr/>
            </p:nvSpPr>
            <p:spPr>
              <a:xfrm>
                <a:off x="25636" y="74960"/>
                <a:ext cx="769913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CPU</a:t>
                </a:r>
                <a:endParaRPr/>
              </a:p>
            </p:txBody>
          </p:sp>
        </p:grpSp>
        <p:sp>
          <p:nvSpPr>
            <p:cNvPr id="176" name="Google Shape;176;p10"/>
            <p:cNvSpPr/>
            <p:nvPr/>
          </p:nvSpPr>
          <p:spPr>
            <a:xfrm>
              <a:off x="840277" y="553796"/>
              <a:ext cx="1355909" cy="18141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Times New Roman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2214903" y="372007"/>
              <a:ext cx="1432678" cy="554176"/>
              <a:chOff x="0" y="-2"/>
              <a:chExt cx="1432676" cy="554174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0" y="-2"/>
                <a:ext cx="1432676" cy="55417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"/>
              <p:cNvSpPr txBox="1"/>
              <p:nvPr/>
            </p:nvSpPr>
            <p:spPr>
              <a:xfrm>
                <a:off x="27051" y="89468"/>
                <a:ext cx="1378572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MEMORY</a:t>
                </a:r>
                <a:endParaRPr/>
              </a:p>
            </p:txBody>
          </p:sp>
        </p:grpSp>
        <p:sp>
          <p:nvSpPr>
            <p:cNvPr id="180" name="Google Shape;180;p10"/>
            <p:cNvSpPr txBox="1"/>
            <p:nvPr/>
          </p:nvSpPr>
          <p:spPr>
            <a:xfrm>
              <a:off x="448785" y="0"/>
              <a:ext cx="2306198" cy="313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 memory bottleneck</a:t>
              </a:r>
              <a:endParaRPr/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772681" y="2720867"/>
            <a:ext cx="3897002" cy="1098050"/>
            <a:chOff x="-1" y="-1"/>
            <a:chExt cx="3897000" cy="1098049"/>
          </a:xfrm>
        </p:grpSpPr>
        <p:grpSp>
          <p:nvGrpSpPr>
            <p:cNvPr id="182" name="Google Shape;182;p10"/>
            <p:cNvGrpSpPr/>
            <p:nvPr/>
          </p:nvGrpSpPr>
          <p:grpSpPr>
            <a:xfrm>
              <a:off x="305743" y="-1"/>
              <a:ext cx="821186" cy="525157"/>
              <a:chOff x="-1" y="-1"/>
              <a:chExt cx="821185" cy="525156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-1" y="-1"/>
                <a:ext cx="821185" cy="525156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0"/>
              <p:cNvSpPr txBox="1"/>
              <p:nvPr/>
            </p:nvSpPr>
            <p:spPr>
              <a:xfrm>
                <a:off x="25635" y="74959"/>
                <a:ext cx="769912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CPU</a:t>
                </a:r>
                <a:endParaRPr/>
              </a:p>
            </p:txBody>
          </p:sp>
        </p:grpSp>
        <p:grpSp>
          <p:nvGrpSpPr>
            <p:cNvPr id="185" name="Google Shape;185;p10"/>
            <p:cNvGrpSpPr/>
            <p:nvPr/>
          </p:nvGrpSpPr>
          <p:grpSpPr>
            <a:xfrm>
              <a:off x="-1" y="543873"/>
              <a:ext cx="1432676" cy="554175"/>
              <a:chOff x="-1" y="-1"/>
              <a:chExt cx="1432675" cy="554173"/>
            </a:xfrm>
          </p:grpSpPr>
          <p:sp>
            <p:nvSpPr>
              <p:cNvPr id="186" name="Google Shape;186;p10"/>
              <p:cNvSpPr/>
              <p:nvPr/>
            </p:nvSpPr>
            <p:spPr>
              <a:xfrm>
                <a:off x="-1" y="-1"/>
                <a:ext cx="1432675" cy="554173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0"/>
              <p:cNvSpPr txBox="1"/>
              <p:nvPr/>
            </p:nvSpPr>
            <p:spPr>
              <a:xfrm>
                <a:off x="27051" y="89467"/>
                <a:ext cx="1378569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MEMORY</a:t>
                </a:r>
                <a:endParaRPr/>
              </a:p>
            </p:txBody>
          </p:sp>
        </p:grpSp>
        <p:sp>
          <p:nvSpPr>
            <p:cNvPr id="188" name="Google Shape;188;p10"/>
            <p:cNvSpPr txBox="1"/>
            <p:nvPr/>
          </p:nvSpPr>
          <p:spPr>
            <a:xfrm>
              <a:off x="1363789" y="27317"/>
              <a:ext cx="2533210" cy="5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small memory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➔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small 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distance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➔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small </a:t>
              </a:r>
              <a:r>
                <a:rPr b="1" i="1" lang="en-US" sz="1600" u="sng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latency</a:t>
              </a:r>
              <a:endParaRPr/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305554" y="4210014"/>
            <a:ext cx="3856041" cy="2034522"/>
            <a:chOff x="-2" y="-3"/>
            <a:chExt cx="3856040" cy="2034521"/>
          </a:xfrm>
        </p:grpSpPr>
        <p:grpSp>
          <p:nvGrpSpPr>
            <p:cNvPr id="190" name="Google Shape;190;p10"/>
            <p:cNvGrpSpPr/>
            <p:nvPr/>
          </p:nvGrpSpPr>
          <p:grpSpPr>
            <a:xfrm>
              <a:off x="1298612" y="-3"/>
              <a:ext cx="821186" cy="534913"/>
              <a:chOff x="0" y="-2"/>
              <a:chExt cx="821185" cy="534911"/>
            </a:xfrm>
          </p:grpSpPr>
          <p:sp>
            <p:nvSpPr>
              <p:cNvPr id="191" name="Google Shape;191;p10"/>
              <p:cNvSpPr/>
              <p:nvPr/>
            </p:nvSpPr>
            <p:spPr>
              <a:xfrm>
                <a:off x="0" y="-2"/>
                <a:ext cx="821185" cy="534911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0"/>
              <p:cNvSpPr txBox="1"/>
              <p:nvPr/>
            </p:nvSpPr>
            <p:spPr>
              <a:xfrm>
                <a:off x="26111" y="79836"/>
                <a:ext cx="768962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CPU</a:t>
                </a:r>
                <a:endParaRPr/>
              </a:p>
            </p:txBody>
          </p:sp>
        </p:grpSp>
        <p:grpSp>
          <p:nvGrpSpPr>
            <p:cNvPr id="193" name="Google Shape;193;p10"/>
            <p:cNvGrpSpPr/>
            <p:nvPr/>
          </p:nvGrpSpPr>
          <p:grpSpPr>
            <a:xfrm>
              <a:off x="-2" y="543874"/>
              <a:ext cx="3418413" cy="1490644"/>
              <a:chOff x="-2" y="-2"/>
              <a:chExt cx="3418412" cy="1490643"/>
            </a:xfrm>
          </p:grpSpPr>
          <p:sp>
            <p:nvSpPr>
              <p:cNvPr id="194" name="Google Shape;194;p10"/>
              <p:cNvSpPr/>
              <p:nvPr/>
            </p:nvSpPr>
            <p:spPr>
              <a:xfrm>
                <a:off x="-2" y="-2"/>
                <a:ext cx="3418412" cy="1490643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808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700"/>
                  <a:buFont typeface="Arial"/>
                  <a:buNone/>
                </a:pPr>
                <a:r>
                  <a:t/>
                </a:r>
                <a:endParaRPr b="1" i="0" sz="7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0"/>
              <p:cNvSpPr txBox="1"/>
              <p:nvPr/>
            </p:nvSpPr>
            <p:spPr>
              <a:xfrm>
                <a:off x="72764" y="557704"/>
                <a:ext cx="3272878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MEMORY</a:t>
                </a:r>
                <a:endParaRPr/>
              </a:p>
            </p:txBody>
          </p:sp>
        </p:grpSp>
        <p:sp>
          <p:nvSpPr>
            <p:cNvPr id="196" name="Google Shape;196;p10"/>
            <p:cNvSpPr txBox="1"/>
            <p:nvPr/>
          </p:nvSpPr>
          <p:spPr>
            <a:xfrm>
              <a:off x="2644719" y="78890"/>
              <a:ext cx="1211319" cy="313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opposite</a:t>
              </a:r>
              <a:endParaRPr/>
            </a:p>
          </p:txBody>
        </p:sp>
      </p:grpSp>
      <p:grpSp>
        <p:nvGrpSpPr>
          <p:cNvPr id="197" name="Google Shape;197;p10"/>
          <p:cNvGrpSpPr/>
          <p:nvPr/>
        </p:nvGrpSpPr>
        <p:grpSpPr>
          <a:xfrm>
            <a:off x="4701293" y="3665931"/>
            <a:ext cx="4227433" cy="2982798"/>
            <a:chOff x="-2" y="-4"/>
            <a:chExt cx="4227431" cy="2982796"/>
          </a:xfrm>
        </p:grpSpPr>
        <p:pic>
          <p:nvPicPr>
            <p:cNvPr descr="image19.png" id="198" name="Google Shape;19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" y="1396375"/>
              <a:ext cx="2201951" cy="15864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9" name="Google Shape;199;p10"/>
            <p:cNvGrpSpPr/>
            <p:nvPr/>
          </p:nvGrpSpPr>
          <p:grpSpPr>
            <a:xfrm>
              <a:off x="958771" y="-4"/>
              <a:ext cx="3268658" cy="1439765"/>
              <a:chOff x="0" y="-1"/>
              <a:chExt cx="3268657" cy="1439763"/>
            </a:xfrm>
          </p:grpSpPr>
          <p:sp>
            <p:nvSpPr>
              <p:cNvPr id="200" name="Google Shape;200;p10"/>
              <p:cNvSpPr/>
              <p:nvPr/>
            </p:nvSpPr>
            <p:spPr>
              <a:xfrm>
                <a:off x="0" y="-1"/>
                <a:ext cx="3268657" cy="1439763"/>
              </a:xfrm>
              <a:custGeom>
                <a:rect b="b" l="l" r="r" t="t"/>
                <a:pathLst>
                  <a:path extrusionOk="0" h="21600" w="21600">
                    <a:moveTo>
                      <a:pt x="6341" y="3080"/>
                    </a:moveTo>
                    <a:cubicBezTo>
                      <a:pt x="6341" y="1379"/>
                      <a:pt x="6948" y="0"/>
                      <a:pt x="7697" y="0"/>
                    </a:cubicBezTo>
                    <a:lnTo>
                      <a:pt x="20244" y="0"/>
                    </a:lnTo>
                    <a:cubicBezTo>
                      <a:pt x="20993" y="0"/>
                      <a:pt x="21600" y="1379"/>
                      <a:pt x="21600" y="3080"/>
                    </a:cubicBezTo>
                    <a:lnTo>
                      <a:pt x="21600" y="15398"/>
                    </a:lnTo>
                    <a:cubicBezTo>
                      <a:pt x="21600" y="17098"/>
                      <a:pt x="20993" y="18477"/>
                      <a:pt x="20244" y="18477"/>
                    </a:cubicBezTo>
                    <a:lnTo>
                      <a:pt x="7697" y="18477"/>
                    </a:lnTo>
                    <a:cubicBezTo>
                      <a:pt x="6948" y="18477"/>
                      <a:pt x="6341" y="17098"/>
                      <a:pt x="6341" y="15398"/>
                    </a:cubicBezTo>
                    <a:lnTo>
                      <a:pt x="0" y="21600"/>
                    </a:lnTo>
                    <a:lnTo>
                      <a:pt x="6341" y="10778"/>
                    </a:lnTo>
                    <a:close/>
                  </a:path>
                </a:pathLst>
              </a:custGeom>
              <a:solidFill>
                <a:srgbClr val="FFFF00"/>
              </a:solidFill>
              <a:ln cap="flat" cmpd="sng" w="1270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0"/>
              <p:cNvSpPr txBox="1"/>
              <p:nvPr/>
            </p:nvSpPr>
            <p:spPr>
              <a:xfrm>
                <a:off x="1019620" y="60122"/>
                <a:ext cx="2188913" cy="770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do not underestimate the bandwidth of truck full of floppy disks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idx="4294967295" type="sldNum"/>
          </p:nvPr>
        </p:nvSpPr>
        <p:spPr>
          <a:xfrm>
            <a:off x="8520113" y="6310312"/>
            <a:ext cx="395080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7" name="Google Shape;207;p1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what is a cache</a:t>
            </a:r>
            <a:endParaRPr/>
          </a:p>
        </p:txBody>
      </p:sp>
      <p:sp>
        <p:nvSpPr>
          <p:cNvPr id="208" name="Google Shape;208;p11"/>
          <p:cNvSpPr txBox="1"/>
          <p:nvPr>
            <p:ph idx="1" type="body"/>
          </p:nvPr>
        </p:nvSpPr>
        <p:spPr>
          <a:xfrm>
            <a:off x="228600" y="979486"/>
            <a:ext cx="8382000" cy="5192717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Today we’ll answer the following questions.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What are the challenges of building big, fast memory systems?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What is a cache?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Why caches work?  (answer: locality)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How are caches organized?</a:t>
            </a:r>
            <a:endParaRPr/>
          </a:p>
          <a:p>
            <a:pPr indent="-228600" lvl="2" marL="10858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do we put things -and- how do we find them?</a:t>
            </a:r>
            <a:endParaRPr/>
          </a:p>
        </p:txBody>
      </p:sp>
      <p:pic>
        <p:nvPicPr>
          <p:cNvPr descr="image20.jpeg" id="209" name="Google Shape;2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1625" y="2970213"/>
            <a:ext cx="5121275" cy="329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174933" y="3252787"/>
            <a:ext cx="3511262" cy="2761196"/>
          </a:xfrm>
          <a:custGeom>
            <a:rect b="b" l="l" r="r" t="t"/>
            <a:pathLst>
              <a:path extrusionOk="0" h="21570" w="21438">
                <a:moveTo>
                  <a:pt x="5282" y="3070"/>
                </a:moveTo>
                <a:cubicBezTo>
                  <a:pt x="4452" y="3070"/>
                  <a:pt x="3635" y="3113"/>
                  <a:pt x="2810" y="3140"/>
                </a:cubicBezTo>
                <a:cubicBezTo>
                  <a:pt x="2122" y="3162"/>
                  <a:pt x="1401" y="3058"/>
                  <a:pt x="729" y="3209"/>
                </a:cubicBezTo>
                <a:cubicBezTo>
                  <a:pt x="621" y="3234"/>
                  <a:pt x="472" y="3185"/>
                  <a:pt x="394" y="3281"/>
                </a:cubicBezTo>
                <a:cubicBezTo>
                  <a:pt x="328" y="3363"/>
                  <a:pt x="290" y="3259"/>
                  <a:pt x="224" y="3420"/>
                </a:cubicBezTo>
                <a:cubicBezTo>
                  <a:pt x="-110" y="4227"/>
                  <a:pt x="138" y="6382"/>
                  <a:pt x="224" y="7258"/>
                </a:cubicBezTo>
                <a:cubicBezTo>
                  <a:pt x="254" y="7556"/>
                  <a:pt x="330" y="7789"/>
                  <a:pt x="338" y="8094"/>
                </a:cubicBezTo>
                <a:cubicBezTo>
                  <a:pt x="342" y="8278"/>
                  <a:pt x="272" y="8022"/>
                  <a:pt x="282" y="8305"/>
                </a:cubicBezTo>
                <a:cubicBezTo>
                  <a:pt x="464" y="8291"/>
                  <a:pt x="635" y="8340"/>
                  <a:pt x="843" y="8305"/>
                </a:cubicBezTo>
                <a:cubicBezTo>
                  <a:pt x="1633" y="8171"/>
                  <a:pt x="2348" y="8032"/>
                  <a:pt x="3145" y="8025"/>
                </a:cubicBezTo>
                <a:cubicBezTo>
                  <a:pt x="3911" y="8017"/>
                  <a:pt x="4704" y="7993"/>
                  <a:pt x="5449" y="7955"/>
                </a:cubicBezTo>
                <a:cubicBezTo>
                  <a:pt x="5543" y="7955"/>
                  <a:pt x="5561" y="7955"/>
                  <a:pt x="5617" y="7955"/>
                </a:cubicBezTo>
                <a:cubicBezTo>
                  <a:pt x="5617" y="8638"/>
                  <a:pt x="5601" y="9301"/>
                  <a:pt x="5617" y="9978"/>
                </a:cubicBezTo>
                <a:cubicBezTo>
                  <a:pt x="5629" y="10515"/>
                  <a:pt x="5649" y="11048"/>
                  <a:pt x="5673" y="11584"/>
                </a:cubicBezTo>
                <a:cubicBezTo>
                  <a:pt x="5689" y="11922"/>
                  <a:pt x="5739" y="12302"/>
                  <a:pt x="5731" y="12632"/>
                </a:cubicBezTo>
                <a:cubicBezTo>
                  <a:pt x="5729" y="12719"/>
                  <a:pt x="5673" y="12806"/>
                  <a:pt x="5673" y="12910"/>
                </a:cubicBezTo>
                <a:cubicBezTo>
                  <a:pt x="5425" y="12731"/>
                  <a:pt x="5353" y="12508"/>
                  <a:pt x="5056" y="12421"/>
                </a:cubicBezTo>
                <a:cubicBezTo>
                  <a:pt x="4628" y="12294"/>
                  <a:pt x="3971" y="12433"/>
                  <a:pt x="3539" y="12490"/>
                </a:cubicBezTo>
                <a:cubicBezTo>
                  <a:pt x="3273" y="12525"/>
                  <a:pt x="3011" y="12610"/>
                  <a:pt x="2754" y="12632"/>
                </a:cubicBezTo>
                <a:cubicBezTo>
                  <a:pt x="2642" y="12642"/>
                  <a:pt x="2528" y="12619"/>
                  <a:pt x="2416" y="12632"/>
                </a:cubicBezTo>
                <a:cubicBezTo>
                  <a:pt x="2328" y="12758"/>
                  <a:pt x="2518" y="13151"/>
                  <a:pt x="2360" y="13188"/>
                </a:cubicBezTo>
                <a:cubicBezTo>
                  <a:pt x="1768" y="13329"/>
                  <a:pt x="869" y="12788"/>
                  <a:pt x="394" y="13260"/>
                </a:cubicBezTo>
                <a:cubicBezTo>
                  <a:pt x="238" y="13414"/>
                  <a:pt x="222" y="13741"/>
                  <a:pt x="168" y="13957"/>
                </a:cubicBezTo>
                <a:cubicBezTo>
                  <a:pt x="98" y="14228"/>
                  <a:pt x="124" y="14712"/>
                  <a:pt x="112" y="15002"/>
                </a:cubicBezTo>
                <a:cubicBezTo>
                  <a:pt x="90" y="15543"/>
                  <a:pt x="4" y="16080"/>
                  <a:pt x="0" y="16608"/>
                </a:cubicBezTo>
                <a:cubicBezTo>
                  <a:pt x="-2" y="16804"/>
                  <a:pt x="2" y="17194"/>
                  <a:pt x="56" y="17375"/>
                </a:cubicBezTo>
                <a:cubicBezTo>
                  <a:pt x="94" y="17502"/>
                  <a:pt x="134" y="17691"/>
                  <a:pt x="224" y="17795"/>
                </a:cubicBezTo>
                <a:cubicBezTo>
                  <a:pt x="362" y="17954"/>
                  <a:pt x="495" y="17946"/>
                  <a:pt x="673" y="18003"/>
                </a:cubicBezTo>
                <a:cubicBezTo>
                  <a:pt x="1850" y="18386"/>
                  <a:pt x="3221" y="17681"/>
                  <a:pt x="4382" y="18003"/>
                </a:cubicBezTo>
                <a:cubicBezTo>
                  <a:pt x="4568" y="18055"/>
                  <a:pt x="5288" y="18304"/>
                  <a:pt x="5393" y="18492"/>
                </a:cubicBezTo>
                <a:cubicBezTo>
                  <a:pt x="5445" y="18584"/>
                  <a:pt x="5413" y="18669"/>
                  <a:pt x="5449" y="18842"/>
                </a:cubicBezTo>
                <a:cubicBezTo>
                  <a:pt x="5511" y="19148"/>
                  <a:pt x="5383" y="19627"/>
                  <a:pt x="5393" y="19957"/>
                </a:cubicBezTo>
                <a:cubicBezTo>
                  <a:pt x="5399" y="20143"/>
                  <a:pt x="5371" y="20793"/>
                  <a:pt x="5449" y="20935"/>
                </a:cubicBezTo>
                <a:cubicBezTo>
                  <a:pt x="5507" y="21039"/>
                  <a:pt x="5521" y="21061"/>
                  <a:pt x="5617" y="21143"/>
                </a:cubicBezTo>
                <a:cubicBezTo>
                  <a:pt x="5849" y="21342"/>
                  <a:pt x="6249" y="21166"/>
                  <a:pt x="6516" y="21213"/>
                </a:cubicBezTo>
                <a:cubicBezTo>
                  <a:pt x="7308" y="21349"/>
                  <a:pt x="8131" y="21282"/>
                  <a:pt x="8932" y="21282"/>
                </a:cubicBezTo>
                <a:cubicBezTo>
                  <a:pt x="9538" y="21282"/>
                  <a:pt x="10129" y="21183"/>
                  <a:pt x="10731" y="21213"/>
                </a:cubicBezTo>
                <a:cubicBezTo>
                  <a:pt x="11183" y="21235"/>
                  <a:pt x="11628" y="21297"/>
                  <a:pt x="12078" y="21354"/>
                </a:cubicBezTo>
                <a:cubicBezTo>
                  <a:pt x="12769" y="21441"/>
                  <a:pt x="13465" y="21538"/>
                  <a:pt x="14158" y="21563"/>
                </a:cubicBezTo>
                <a:cubicBezTo>
                  <a:pt x="15151" y="21600"/>
                  <a:pt x="16094" y="21481"/>
                  <a:pt x="17078" y="21354"/>
                </a:cubicBezTo>
                <a:cubicBezTo>
                  <a:pt x="17503" y="21300"/>
                  <a:pt x="17951" y="21178"/>
                  <a:pt x="18371" y="21143"/>
                </a:cubicBezTo>
                <a:cubicBezTo>
                  <a:pt x="19176" y="21074"/>
                  <a:pt x="19975" y="21235"/>
                  <a:pt x="20731" y="21354"/>
                </a:cubicBezTo>
                <a:cubicBezTo>
                  <a:pt x="20769" y="21354"/>
                  <a:pt x="20805" y="21354"/>
                  <a:pt x="20843" y="21354"/>
                </a:cubicBezTo>
                <a:cubicBezTo>
                  <a:pt x="20865" y="21252"/>
                  <a:pt x="20936" y="21168"/>
                  <a:pt x="20954" y="21074"/>
                </a:cubicBezTo>
                <a:cubicBezTo>
                  <a:pt x="20998" y="20850"/>
                  <a:pt x="21038" y="20610"/>
                  <a:pt x="21068" y="20376"/>
                </a:cubicBezTo>
                <a:cubicBezTo>
                  <a:pt x="21130" y="19907"/>
                  <a:pt x="21178" y="19450"/>
                  <a:pt x="21236" y="18981"/>
                </a:cubicBezTo>
                <a:cubicBezTo>
                  <a:pt x="21404" y="17606"/>
                  <a:pt x="21490" y="16449"/>
                  <a:pt x="21404" y="15074"/>
                </a:cubicBezTo>
                <a:cubicBezTo>
                  <a:pt x="21378" y="14642"/>
                  <a:pt x="21328" y="14240"/>
                  <a:pt x="21292" y="13816"/>
                </a:cubicBezTo>
                <a:cubicBezTo>
                  <a:pt x="21256" y="13377"/>
                  <a:pt x="21266" y="12930"/>
                  <a:pt x="21236" y="12490"/>
                </a:cubicBezTo>
                <a:cubicBezTo>
                  <a:pt x="21194" y="11885"/>
                  <a:pt x="21190" y="11356"/>
                  <a:pt x="21236" y="10748"/>
                </a:cubicBezTo>
                <a:cubicBezTo>
                  <a:pt x="21306" y="9839"/>
                  <a:pt x="21384" y="8936"/>
                  <a:pt x="21404" y="8025"/>
                </a:cubicBezTo>
                <a:cubicBezTo>
                  <a:pt x="21448" y="6049"/>
                  <a:pt x="21392" y="4125"/>
                  <a:pt x="21068" y="2234"/>
                </a:cubicBezTo>
                <a:cubicBezTo>
                  <a:pt x="20956" y="1581"/>
                  <a:pt x="20996" y="1072"/>
                  <a:pt x="21010" y="419"/>
                </a:cubicBezTo>
                <a:cubicBezTo>
                  <a:pt x="21012" y="280"/>
                  <a:pt x="21004" y="139"/>
                  <a:pt x="21010" y="0"/>
                </a:cubicBezTo>
                <a:cubicBezTo>
                  <a:pt x="19843" y="30"/>
                  <a:pt x="18692" y="134"/>
                  <a:pt x="17527" y="211"/>
                </a:cubicBezTo>
                <a:cubicBezTo>
                  <a:pt x="16858" y="256"/>
                  <a:pt x="16172" y="410"/>
                  <a:pt x="15505" y="419"/>
                </a:cubicBezTo>
                <a:cubicBezTo>
                  <a:pt x="14878" y="429"/>
                  <a:pt x="14220" y="402"/>
                  <a:pt x="13595" y="350"/>
                </a:cubicBezTo>
                <a:cubicBezTo>
                  <a:pt x="12893" y="290"/>
                  <a:pt x="12220" y="223"/>
                  <a:pt x="11516" y="211"/>
                </a:cubicBezTo>
                <a:cubicBezTo>
                  <a:pt x="10587" y="196"/>
                  <a:pt x="9684" y="315"/>
                  <a:pt x="8765" y="350"/>
                </a:cubicBezTo>
                <a:cubicBezTo>
                  <a:pt x="7973" y="380"/>
                  <a:pt x="7100" y="397"/>
                  <a:pt x="6349" y="280"/>
                </a:cubicBezTo>
                <a:cubicBezTo>
                  <a:pt x="6101" y="241"/>
                  <a:pt x="5865" y="186"/>
                  <a:pt x="5617" y="141"/>
                </a:cubicBezTo>
                <a:cubicBezTo>
                  <a:pt x="5599" y="141"/>
                  <a:pt x="5579" y="141"/>
                  <a:pt x="5561" y="141"/>
                </a:cubicBezTo>
                <a:cubicBezTo>
                  <a:pt x="5607" y="415"/>
                  <a:pt x="5697" y="690"/>
                  <a:pt x="5731" y="978"/>
                </a:cubicBezTo>
                <a:cubicBezTo>
                  <a:pt x="5781" y="1397"/>
                  <a:pt x="5757" y="1755"/>
                  <a:pt x="5731" y="2164"/>
                </a:cubicBezTo>
                <a:cubicBezTo>
                  <a:pt x="5715" y="2415"/>
                  <a:pt x="5647" y="2624"/>
                  <a:pt x="5617" y="2862"/>
                </a:cubicBezTo>
                <a:cubicBezTo>
                  <a:pt x="5603" y="2976"/>
                  <a:pt x="5581" y="3080"/>
                  <a:pt x="5561" y="3209"/>
                </a:cubicBezTo>
                <a:cubicBezTo>
                  <a:pt x="5561" y="3234"/>
                  <a:pt x="5561" y="3257"/>
                  <a:pt x="5561" y="3281"/>
                </a:cubicBezTo>
                <a:cubicBezTo>
                  <a:pt x="5383" y="3286"/>
                  <a:pt x="5397" y="3162"/>
                  <a:pt x="5168" y="3209"/>
                </a:cubicBezTo>
                <a:cubicBezTo>
                  <a:pt x="4924" y="3262"/>
                  <a:pt x="5130" y="3281"/>
                  <a:pt x="4888" y="3351"/>
                </a:cubicBezTo>
              </a:path>
            </a:pathLst>
          </a:cu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6" name="Google Shape;216;p12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structure</a:t>
            </a:r>
            <a:endParaRPr/>
          </a:p>
        </p:txBody>
      </p:sp>
      <p:graphicFrame>
        <p:nvGraphicFramePr>
          <p:cNvPr id="217" name="Google Shape;217;p12"/>
          <p:cNvGraphicFramePr/>
          <p:nvPr/>
        </p:nvGraphicFramePr>
        <p:xfrm>
          <a:off x="1241169" y="39275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{29E8857F-959C-4BB5-9E62-F2677A7F2CF1}</a:tableStyleId>
              </a:tblPr>
              <a:tblGrid>
                <a:gridCol w="1008275"/>
                <a:gridCol w="677325"/>
                <a:gridCol w="677325"/>
                <a:gridCol w="677325"/>
                <a:gridCol w="677325"/>
                <a:gridCol w="1054650"/>
                <a:gridCol w="6927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</a:rPr>
                        <a:t>204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-----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</a:rPr>
                        <a:t>618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-----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</a:rPr>
                        <a:t>byte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</a:rPr>
                        <a:t>512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</a:rPr>
                        <a:t>1400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p12"/>
          <p:cNvSpPr txBox="1"/>
          <p:nvPr/>
        </p:nvSpPr>
        <p:spPr>
          <a:xfrm>
            <a:off x="125078" y="3473501"/>
            <a:ext cx="1082644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tag </a:t>
            </a:r>
            <a:endParaRPr/>
          </a:p>
        </p:txBody>
      </p:sp>
      <p:cxnSp>
        <p:nvCxnSpPr>
          <p:cNvPr id="219" name="Google Shape;219;p12"/>
          <p:cNvCxnSpPr/>
          <p:nvPr/>
        </p:nvCxnSpPr>
        <p:spPr>
          <a:xfrm>
            <a:off x="609529" y="3800521"/>
            <a:ext cx="766343" cy="356136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12"/>
          <p:cNvCxnSpPr/>
          <p:nvPr/>
        </p:nvCxnSpPr>
        <p:spPr>
          <a:xfrm>
            <a:off x="609530" y="3800521"/>
            <a:ext cx="737478" cy="769877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12"/>
          <p:cNvCxnSpPr/>
          <p:nvPr/>
        </p:nvCxnSpPr>
        <p:spPr>
          <a:xfrm>
            <a:off x="609529" y="3800521"/>
            <a:ext cx="718235" cy="1097021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12"/>
          <p:cNvSpPr txBox="1"/>
          <p:nvPr/>
        </p:nvSpPr>
        <p:spPr>
          <a:xfrm>
            <a:off x="1318139" y="3260268"/>
            <a:ext cx="1443223" cy="49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of memory location 204</a:t>
            </a:r>
            <a:endParaRPr/>
          </a:p>
        </p:txBody>
      </p:sp>
      <p:cxnSp>
        <p:nvCxnSpPr>
          <p:cNvPr id="223" name="Google Shape;223;p12"/>
          <p:cNvCxnSpPr/>
          <p:nvPr/>
        </p:nvCxnSpPr>
        <p:spPr>
          <a:xfrm>
            <a:off x="2039751" y="3783487"/>
            <a:ext cx="336754" cy="430899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p12"/>
          <p:cNvSpPr txBox="1"/>
          <p:nvPr/>
        </p:nvSpPr>
        <p:spPr>
          <a:xfrm>
            <a:off x="3220104" y="3306829"/>
            <a:ext cx="1473631" cy="49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of memory location 205</a:t>
            </a:r>
            <a:endParaRPr/>
          </a:p>
        </p:txBody>
      </p:sp>
      <p:cxnSp>
        <p:nvCxnSpPr>
          <p:cNvPr id="225" name="Google Shape;225;p12"/>
          <p:cNvCxnSpPr/>
          <p:nvPr/>
        </p:nvCxnSpPr>
        <p:spPr>
          <a:xfrm flipH="1">
            <a:off x="3040383" y="3685182"/>
            <a:ext cx="192433" cy="384879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26" name="Google Shape;226;p12"/>
          <p:cNvGrpSpPr/>
          <p:nvPr/>
        </p:nvGrpSpPr>
        <p:grpSpPr>
          <a:xfrm>
            <a:off x="6735021" y="3944968"/>
            <a:ext cx="1683764" cy="356024"/>
            <a:chOff x="-4" y="-5"/>
            <a:chExt cx="1683763" cy="356023"/>
          </a:xfrm>
        </p:grpSpPr>
        <p:grpSp>
          <p:nvGrpSpPr>
            <p:cNvPr id="227" name="Google Shape;227;p12"/>
            <p:cNvGrpSpPr/>
            <p:nvPr/>
          </p:nvGrpSpPr>
          <p:grpSpPr>
            <a:xfrm>
              <a:off x="-4" y="-5"/>
              <a:ext cx="307895" cy="356023"/>
              <a:chOff x="-1" y="-2"/>
              <a:chExt cx="307893" cy="356021"/>
            </a:xfrm>
          </p:grpSpPr>
          <p:sp>
            <p:nvSpPr>
              <p:cNvPr id="228" name="Google Shape;228;p12"/>
              <p:cNvSpPr/>
              <p:nvPr/>
            </p:nvSpPr>
            <p:spPr>
              <a:xfrm>
                <a:off x="-1" y="-2"/>
                <a:ext cx="307893" cy="35602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65" y="0"/>
                      <a:pt x="10800" y="697"/>
                      <a:pt x="10800" y="1557"/>
                    </a:cubicBezTo>
                    <a:lnTo>
                      <a:pt x="10800" y="9243"/>
                    </a:lnTo>
                    <a:cubicBezTo>
                      <a:pt x="10800" y="10103"/>
                      <a:pt x="15635" y="10800"/>
                      <a:pt x="21600" y="10800"/>
                    </a:cubicBezTo>
                    <a:cubicBezTo>
                      <a:pt x="15635" y="10800"/>
                      <a:pt x="10800" y="11497"/>
                      <a:pt x="10800" y="12357"/>
                    </a:cubicBezTo>
                    <a:lnTo>
                      <a:pt x="10800" y="20043"/>
                    </a:lnTo>
                    <a:cubicBezTo>
                      <a:pt x="10800" y="20903"/>
                      <a:pt x="5965" y="21600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Times New Roman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-1" y="-2"/>
                <a:ext cx="307893" cy="35602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65" y="0"/>
                      <a:pt x="10800" y="697"/>
                      <a:pt x="10800" y="1557"/>
                    </a:cubicBezTo>
                    <a:lnTo>
                      <a:pt x="10800" y="9243"/>
                    </a:lnTo>
                    <a:cubicBezTo>
                      <a:pt x="10800" y="10103"/>
                      <a:pt x="15635" y="10800"/>
                      <a:pt x="21600" y="10800"/>
                    </a:cubicBezTo>
                    <a:cubicBezTo>
                      <a:pt x="15635" y="10800"/>
                      <a:pt x="10800" y="11497"/>
                      <a:pt x="10800" y="12357"/>
                    </a:cubicBezTo>
                    <a:lnTo>
                      <a:pt x="10800" y="20043"/>
                    </a:lnTo>
                    <a:cubicBezTo>
                      <a:pt x="10800" y="20903"/>
                      <a:pt x="5965" y="21600"/>
                      <a:pt x="0" y="21600"/>
                    </a:cubicBezTo>
                  </a:path>
                </a:pathLst>
              </a:cu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Times New Roman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30" name="Google Shape;230;p12"/>
            <p:cNvSpPr txBox="1"/>
            <p:nvPr/>
          </p:nvSpPr>
          <p:spPr>
            <a:xfrm>
              <a:off x="341741" y="24215"/>
              <a:ext cx="1342018" cy="288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cache line 0</a:t>
              </a:r>
              <a:endParaRPr/>
            </a:p>
          </p:txBody>
        </p:sp>
      </p:grpSp>
      <p:sp>
        <p:nvSpPr>
          <p:cNvPr id="231" name="Google Shape;231;p12"/>
          <p:cNvSpPr/>
          <p:nvPr/>
        </p:nvSpPr>
        <p:spPr>
          <a:xfrm>
            <a:off x="2270667" y="5696156"/>
            <a:ext cx="4435496" cy="53882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6834688" y="5632224"/>
            <a:ext cx="2122899" cy="695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data block – consecutive addresses in memory</a:t>
            </a:r>
            <a:endParaRPr/>
          </a:p>
        </p:txBody>
      </p:sp>
      <p:cxnSp>
        <p:nvCxnSpPr>
          <p:cNvPr id="233" name="Google Shape;233;p12"/>
          <p:cNvCxnSpPr/>
          <p:nvPr/>
        </p:nvCxnSpPr>
        <p:spPr>
          <a:xfrm>
            <a:off x="609531" y="3800520"/>
            <a:ext cx="756718" cy="1549251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4" name="Google Shape;234;p12"/>
          <p:cNvGrpSpPr/>
          <p:nvPr/>
        </p:nvGrpSpPr>
        <p:grpSpPr>
          <a:xfrm>
            <a:off x="1308518" y="1462524"/>
            <a:ext cx="760099" cy="846734"/>
            <a:chOff x="0" y="-1"/>
            <a:chExt cx="760098" cy="846732"/>
          </a:xfrm>
        </p:grpSpPr>
        <p:sp>
          <p:nvSpPr>
            <p:cNvPr id="235" name="Google Shape;235;p12"/>
            <p:cNvSpPr/>
            <p:nvPr/>
          </p:nvSpPr>
          <p:spPr>
            <a:xfrm>
              <a:off x="0" y="-1"/>
              <a:ext cx="760098" cy="84673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12"/>
            <p:cNvSpPr txBox="1"/>
            <p:nvPr/>
          </p:nvSpPr>
          <p:spPr>
            <a:xfrm>
              <a:off x="37104" y="266666"/>
              <a:ext cx="685890" cy="313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grpSp>
        <p:nvGrpSpPr>
          <p:cNvPr id="237" name="Google Shape;237;p12"/>
          <p:cNvGrpSpPr/>
          <p:nvPr/>
        </p:nvGrpSpPr>
        <p:grpSpPr>
          <a:xfrm>
            <a:off x="3308241" y="1460974"/>
            <a:ext cx="867482" cy="846734"/>
            <a:chOff x="0" y="-1"/>
            <a:chExt cx="867480" cy="846732"/>
          </a:xfrm>
        </p:grpSpPr>
        <p:sp>
          <p:nvSpPr>
            <p:cNvPr id="238" name="Google Shape;238;p12"/>
            <p:cNvSpPr/>
            <p:nvPr/>
          </p:nvSpPr>
          <p:spPr>
            <a:xfrm>
              <a:off x="0" y="-1"/>
              <a:ext cx="867480" cy="84673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 txBox="1"/>
            <p:nvPr/>
          </p:nvSpPr>
          <p:spPr>
            <a:xfrm>
              <a:off x="41333" y="152366"/>
              <a:ext cx="784812" cy="5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SRAM</a:t>
              </a:r>
              <a:endParaRPr/>
            </a:p>
          </p:txBody>
        </p:sp>
      </p:grpSp>
      <p:grpSp>
        <p:nvGrpSpPr>
          <p:cNvPr id="240" name="Google Shape;240;p12"/>
          <p:cNvGrpSpPr/>
          <p:nvPr/>
        </p:nvGrpSpPr>
        <p:grpSpPr>
          <a:xfrm>
            <a:off x="6273191" y="1459424"/>
            <a:ext cx="1066446" cy="846734"/>
            <a:chOff x="-2" y="-2"/>
            <a:chExt cx="1066445" cy="846733"/>
          </a:xfrm>
        </p:grpSpPr>
        <p:sp>
          <p:nvSpPr>
            <p:cNvPr id="241" name="Google Shape;241;p12"/>
            <p:cNvSpPr/>
            <p:nvPr/>
          </p:nvSpPr>
          <p:spPr>
            <a:xfrm>
              <a:off x="-2" y="-2"/>
              <a:ext cx="1066445" cy="846733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 txBox="1"/>
            <p:nvPr/>
          </p:nvSpPr>
          <p:spPr>
            <a:xfrm>
              <a:off x="41333" y="152366"/>
              <a:ext cx="983776" cy="5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DRAM</a:t>
              </a:r>
              <a:endParaRPr/>
            </a:p>
          </p:txBody>
        </p:sp>
      </p:grpSp>
      <p:cxnSp>
        <p:nvCxnSpPr>
          <p:cNvPr id="243" name="Google Shape;243;p12"/>
          <p:cNvCxnSpPr/>
          <p:nvPr/>
        </p:nvCxnSpPr>
        <p:spPr>
          <a:xfrm flipH="1" rot="10800000">
            <a:off x="4185337" y="1626098"/>
            <a:ext cx="2107104" cy="9625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4" name="Google Shape;244;p12"/>
          <p:cNvSpPr txBox="1"/>
          <p:nvPr/>
        </p:nvSpPr>
        <p:spPr>
          <a:xfrm>
            <a:off x="4714516" y="1298955"/>
            <a:ext cx="736681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</p:txBody>
      </p:sp>
      <p:cxnSp>
        <p:nvCxnSpPr>
          <p:cNvPr id="245" name="Google Shape;245;p12"/>
          <p:cNvCxnSpPr/>
          <p:nvPr/>
        </p:nvCxnSpPr>
        <p:spPr>
          <a:xfrm flipH="1" rot="10800000">
            <a:off x="2047829" y="1683828"/>
            <a:ext cx="1271579" cy="8075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12"/>
          <p:cNvSpPr txBox="1"/>
          <p:nvPr/>
        </p:nvSpPr>
        <p:spPr>
          <a:xfrm>
            <a:off x="2230633" y="1355135"/>
            <a:ext cx="736682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</p:txBody>
      </p:sp>
      <p:cxnSp>
        <p:nvCxnSpPr>
          <p:cNvPr id="247" name="Google Shape;247;p12"/>
          <p:cNvCxnSpPr/>
          <p:nvPr/>
        </p:nvCxnSpPr>
        <p:spPr>
          <a:xfrm flipH="1" rot="10800000">
            <a:off x="4164550" y="2115264"/>
            <a:ext cx="2107104" cy="9625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8" name="Google Shape;248;p12"/>
          <p:cNvSpPr txBox="1"/>
          <p:nvPr/>
        </p:nvSpPr>
        <p:spPr>
          <a:xfrm>
            <a:off x="4828430" y="2134509"/>
            <a:ext cx="450187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cxnSp>
        <p:nvCxnSpPr>
          <p:cNvPr id="249" name="Google Shape;249;p12"/>
          <p:cNvCxnSpPr/>
          <p:nvPr/>
        </p:nvCxnSpPr>
        <p:spPr>
          <a:xfrm>
            <a:off x="2065527" y="2104093"/>
            <a:ext cx="1253878" cy="3103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0" name="Google Shape;250;p12"/>
          <p:cNvSpPr txBox="1"/>
          <p:nvPr/>
        </p:nvSpPr>
        <p:spPr>
          <a:xfrm>
            <a:off x="2421520" y="2132957"/>
            <a:ext cx="450187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grpSp>
        <p:nvGrpSpPr>
          <p:cNvPr id="251" name="Google Shape;251;p12"/>
          <p:cNvGrpSpPr/>
          <p:nvPr/>
        </p:nvGrpSpPr>
        <p:grpSpPr>
          <a:xfrm>
            <a:off x="6733477" y="4309049"/>
            <a:ext cx="1683764" cy="356024"/>
            <a:chOff x="-4" y="-5"/>
            <a:chExt cx="1683763" cy="356023"/>
          </a:xfrm>
        </p:grpSpPr>
        <p:grpSp>
          <p:nvGrpSpPr>
            <p:cNvPr id="252" name="Google Shape;252;p12"/>
            <p:cNvGrpSpPr/>
            <p:nvPr/>
          </p:nvGrpSpPr>
          <p:grpSpPr>
            <a:xfrm>
              <a:off x="-4" y="-5"/>
              <a:ext cx="307895" cy="356023"/>
              <a:chOff x="-1" y="-2"/>
              <a:chExt cx="307893" cy="356021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-1" y="-2"/>
                <a:ext cx="307893" cy="35602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65" y="0"/>
                      <a:pt x="10800" y="697"/>
                      <a:pt x="10800" y="1557"/>
                    </a:cubicBezTo>
                    <a:lnTo>
                      <a:pt x="10800" y="9243"/>
                    </a:lnTo>
                    <a:cubicBezTo>
                      <a:pt x="10800" y="10103"/>
                      <a:pt x="15635" y="10800"/>
                      <a:pt x="21600" y="10800"/>
                    </a:cubicBezTo>
                    <a:cubicBezTo>
                      <a:pt x="15635" y="10800"/>
                      <a:pt x="10800" y="11497"/>
                      <a:pt x="10800" y="12357"/>
                    </a:cubicBezTo>
                    <a:lnTo>
                      <a:pt x="10800" y="20043"/>
                    </a:lnTo>
                    <a:cubicBezTo>
                      <a:pt x="10800" y="20903"/>
                      <a:pt x="5965" y="21600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Times New Roman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>
                <a:off x="-1" y="-2"/>
                <a:ext cx="307893" cy="35602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5965" y="0"/>
                      <a:pt x="10800" y="697"/>
                      <a:pt x="10800" y="1557"/>
                    </a:cubicBezTo>
                    <a:lnTo>
                      <a:pt x="10800" y="9243"/>
                    </a:lnTo>
                    <a:cubicBezTo>
                      <a:pt x="10800" y="10103"/>
                      <a:pt x="15635" y="10800"/>
                      <a:pt x="21600" y="10800"/>
                    </a:cubicBezTo>
                    <a:cubicBezTo>
                      <a:pt x="15635" y="10800"/>
                      <a:pt x="10800" y="11497"/>
                      <a:pt x="10800" y="12357"/>
                    </a:cubicBezTo>
                    <a:lnTo>
                      <a:pt x="10800" y="20043"/>
                    </a:lnTo>
                    <a:cubicBezTo>
                      <a:pt x="10800" y="20903"/>
                      <a:pt x="5965" y="21600"/>
                      <a:pt x="0" y="21600"/>
                    </a:cubicBezTo>
                  </a:path>
                </a:pathLst>
              </a:cu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Times New Roman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55" name="Google Shape;255;p12"/>
            <p:cNvSpPr txBox="1"/>
            <p:nvPr/>
          </p:nvSpPr>
          <p:spPr>
            <a:xfrm>
              <a:off x="341741" y="24215"/>
              <a:ext cx="1342018" cy="288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cache line 1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1" name="Google Shape;261;p1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principle of locality</a:t>
            </a:r>
            <a:endParaRPr/>
          </a:p>
        </p:txBody>
      </p:sp>
      <p:sp>
        <p:nvSpPr>
          <p:cNvPr id="262" name="Google Shape;262;p13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programs exhibit </a:t>
            </a:r>
            <a:r>
              <a:rPr i="1" lang="en-US">
                <a:solidFill>
                  <a:srgbClr val="005528"/>
                </a:solidFill>
              </a:rPr>
              <a:t>locality</a:t>
            </a:r>
            <a:r>
              <a:rPr lang="en-US" sz="2400"/>
              <a:t>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33"/>
              </a:buClr>
              <a:buSzPts val="2000"/>
              <a:buFont typeface="Arial"/>
              <a:buChar char="–"/>
            </a:pPr>
            <a:r>
              <a:rPr lang="en-US">
                <a:solidFill>
                  <a:srgbClr val="FF0033"/>
                </a:solidFill>
              </a:rPr>
              <a:t>temporal locality</a:t>
            </a:r>
            <a:r>
              <a:rPr lang="en-US">
                <a:solidFill>
                  <a:srgbClr val="000000"/>
                </a:solidFill>
              </a:rPr>
              <a:t> - if a program accesses a memory address at time </a:t>
            </a:r>
            <a:r>
              <a:rPr i="1"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, there is a good chance it will access the same address again within </a:t>
            </a:r>
            <a:r>
              <a:rPr i="1" lang="en-US">
                <a:solidFill>
                  <a:srgbClr val="000000"/>
                </a:solidFill>
              </a:rPr>
              <a:t>t + δ</a:t>
            </a:r>
            <a:r>
              <a:rPr lang="en-US">
                <a:solidFill>
                  <a:srgbClr val="000000"/>
                </a:solidFill>
              </a:rPr>
              <a:t>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loops for both </a:t>
            </a:r>
            <a:r>
              <a:rPr i="1" lang="en-US">
                <a:solidFill>
                  <a:srgbClr val="0000FF"/>
                </a:solidFill>
              </a:rPr>
              <a:t>data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>
                <a:solidFill>
                  <a:srgbClr val="0000FF"/>
                </a:solidFill>
              </a:rPr>
              <a:t>instructions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33"/>
              </a:buClr>
              <a:buSzPts val="2000"/>
              <a:buFont typeface="Arial"/>
              <a:buChar char="–"/>
            </a:pPr>
            <a:r>
              <a:rPr lang="en-US">
                <a:solidFill>
                  <a:srgbClr val="FF0033"/>
                </a:solidFill>
              </a:rPr>
              <a:t>spatial locality</a:t>
            </a:r>
            <a:r>
              <a:rPr lang="en-US">
                <a:solidFill>
                  <a:srgbClr val="000000"/>
                </a:solidFill>
              </a:rPr>
              <a:t> - if a program accesses memory address </a:t>
            </a:r>
            <a:r>
              <a:rPr i="1" lang="en-US">
                <a:solidFill>
                  <a:srgbClr val="000000"/>
                </a:solidFill>
              </a:rPr>
              <a:t>X</a:t>
            </a:r>
            <a:r>
              <a:rPr lang="en-US">
                <a:solidFill>
                  <a:srgbClr val="000000"/>
                </a:solidFill>
              </a:rPr>
              <a:t>, there is a good chance that it will also access other addresses within X ± d.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data: </a:t>
            </a:r>
            <a:r>
              <a:rPr i="1" lang="en-US">
                <a:solidFill>
                  <a:srgbClr val="0000FF"/>
                </a:solidFill>
              </a:rPr>
              <a:t>arrays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>
                <a:solidFill>
                  <a:srgbClr val="0000FF"/>
                </a:solidFill>
              </a:rPr>
              <a:t>records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instruction: </a:t>
            </a:r>
            <a:r>
              <a:rPr i="1" lang="en-US">
                <a:solidFill>
                  <a:srgbClr val="0000FF"/>
                </a:solidFill>
              </a:rPr>
              <a:t>sequential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solidFill>
                  <a:srgbClr val="0000FF"/>
                </a:solidFill>
              </a:rPr>
              <a:t>execution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8" name="Google Shape;268;p1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temporal locality in </a:t>
            </a:r>
            <a:r>
              <a:rPr i="1" lang="en-US"/>
              <a:t>instructions</a:t>
            </a:r>
            <a:endParaRPr/>
          </a:p>
        </p:txBody>
      </p:sp>
      <p:sp>
        <p:nvSpPr>
          <p:cNvPr id="269" name="Google Shape;269;p14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lang="en-US">
                <a:solidFill>
                  <a:srgbClr val="FF3300"/>
                </a:solidFill>
              </a:rPr>
              <a:t>Loops</a:t>
            </a:r>
            <a:r>
              <a:rPr lang="en-US">
                <a:solidFill>
                  <a:srgbClr val="0000CC"/>
                </a:solidFill>
              </a:rPr>
              <a:t> are excellent examples of temporal locality in programs.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loop body will be executed many times.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computer will need to access those same few locations of the instruction memory repeatedly.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Each instruction will be fetched over and over again, once on every loop iteration.</a:t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>
            <a:off x="2424109" y="3041646"/>
            <a:ext cx="4116394" cy="1550994"/>
            <a:chOff x="-2" y="-2"/>
            <a:chExt cx="4116392" cy="1550993"/>
          </a:xfrm>
        </p:grpSpPr>
        <p:sp>
          <p:nvSpPr>
            <p:cNvPr id="271" name="Google Shape;271;p14"/>
            <p:cNvSpPr/>
            <p:nvPr/>
          </p:nvSpPr>
          <p:spPr>
            <a:xfrm>
              <a:off x="-2" y="-2"/>
              <a:ext cx="4116392" cy="155099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" rotWithShape="0" dir="2700000" dist="107762">
                <a:srgbClr val="000000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2" name="Google Shape;272;p14"/>
            <p:cNvSpPr txBox="1"/>
            <p:nvPr/>
          </p:nvSpPr>
          <p:spPr>
            <a:xfrm>
              <a:off x="380999" y="138112"/>
              <a:ext cx="3304140" cy="1107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Loop:	lw	$t0, 0($s1)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	add	$t0, $t0, $s2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	sw	$t0, 0($s1)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	addi	$s1, $s1, -4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	bne	$s1, $0, Loop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8" name="Google Shape;278;p1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temporal locality in </a:t>
            </a:r>
            <a:r>
              <a:rPr i="1" lang="en-US"/>
              <a:t>data</a:t>
            </a:r>
            <a:endParaRPr/>
          </a:p>
        </p:txBody>
      </p:sp>
      <p:sp>
        <p:nvSpPr>
          <p:cNvPr id="279" name="Google Shape;279;p15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Programs often access the same </a:t>
            </a:r>
            <a:r>
              <a:rPr lang="en-US">
                <a:solidFill>
                  <a:srgbClr val="FF3300"/>
                </a:solidFill>
              </a:rPr>
              <a:t>variables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over and over, especially within loops. Below, </a:t>
            </a:r>
            <a:r>
              <a:rPr lang="en-US">
                <a:solidFill>
                  <a:srgbClr val="FF33CC"/>
                </a:solidFill>
              </a:rPr>
              <a:t>sum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rgbClr val="FF33CC"/>
                </a:solidFill>
              </a:rPr>
              <a:t>i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are repeatedly read and written.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Commonly-accessed variables can sometimes be kept in </a:t>
            </a:r>
            <a:r>
              <a:rPr lang="en-US">
                <a:solidFill>
                  <a:srgbClr val="FF3300"/>
                </a:solidFill>
              </a:rPr>
              <a:t>registers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, but this is not always possible.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There are a limited number of registers.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There are situations where the data must be kept in memory, as is the case with shared or dynamically-allocated memory.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2674938" y="2376488"/>
            <a:ext cx="3732215" cy="990603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rotWithShape="0" dir="2700000" dist="107762">
              <a:srgbClr val="000000">
                <a:alpha val="7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2978149" y="2438400"/>
            <a:ext cx="3287471" cy="70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FF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3333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 (</a:t>
            </a: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= 0; </a:t>
            </a: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&lt; MAX; </a:t>
            </a: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</a:t>
            </a:r>
            <a:r>
              <a:rPr b="0" i="0" lang="en-US" sz="1600" u="none" cap="none" strike="noStrike">
                <a:solidFill>
                  <a:srgbClr val="3333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= </a:t>
            </a:r>
            <a:r>
              <a:rPr b="0" i="0" lang="en-US" sz="1600" u="none" cap="none" strike="noStrike">
                <a:solidFill>
                  <a:srgbClr val="3333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+ f(</a:t>
            </a: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87" name="Google Shape;287;p1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spatial locality in </a:t>
            </a:r>
            <a:r>
              <a:rPr i="1" lang="en-US"/>
              <a:t>instructions</a:t>
            </a:r>
            <a:endParaRPr/>
          </a:p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Nearly every program exhibits spatial locality, because instructions are usually executed </a:t>
            </a:r>
            <a:r>
              <a:rPr lang="en-US">
                <a:solidFill>
                  <a:srgbClr val="FF3300"/>
                </a:solidFill>
              </a:rPr>
              <a:t>in sequence 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— if we execute an instruction at memory location </a:t>
            </a:r>
            <a:r>
              <a:rPr i="1" lang="en-US"/>
              <a:t>i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, then we will probably also execute the next instruction, at memory location </a:t>
            </a:r>
            <a:r>
              <a:rPr i="1" lang="en-US"/>
              <a:t>i+1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Code fragments such as loops exhibit </a:t>
            </a:r>
            <a:r>
              <a:rPr i="1" lang="en-US"/>
              <a:t>both 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temporal and spatial locality.</a:t>
            </a:r>
            <a:endParaRPr/>
          </a:p>
        </p:txBody>
      </p:sp>
      <p:grpSp>
        <p:nvGrpSpPr>
          <p:cNvPr id="289" name="Google Shape;289;p16"/>
          <p:cNvGrpSpPr/>
          <p:nvPr/>
        </p:nvGrpSpPr>
        <p:grpSpPr>
          <a:xfrm>
            <a:off x="2819400" y="1239834"/>
            <a:ext cx="3429000" cy="1524008"/>
            <a:chOff x="0" y="-2"/>
            <a:chExt cx="3429000" cy="1524007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-2"/>
              <a:ext cx="3429000" cy="152400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" rotWithShape="0" dir="2700000" dist="107762">
                <a:srgbClr val="000000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574673" y="112712"/>
              <a:ext cx="2254605" cy="1107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sub	$sp, $sp, 16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sw	$ra, 0($sp)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sw	$s0, 4($sp)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sw	$a0, 8($sp)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Droid Sans Mono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sw	$a1, 12($sp)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7" name="Google Shape;297;p1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spatial locality in </a:t>
            </a:r>
            <a:r>
              <a:rPr i="1" lang="en-US"/>
              <a:t>data</a:t>
            </a:r>
            <a:endParaRPr/>
          </a:p>
        </p:txBody>
      </p:sp>
      <p:sp>
        <p:nvSpPr>
          <p:cNvPr id="298" name="Google Shape;298;p17"/>
          <p:cNvSpPr txBox="1"/>
          <p:nvPr>
            <p:ph idx="1" type="body"/>
          </p:nvPr>
        </p:nvSpPr>
        <p:spPr>
          <a:xfrm>
            <a:off x="228600" y="1143000"/>
            <a:ext cx="3822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Programs often access data that is stored contiguously.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Arrays, like </a:t>
            </a:r>
            <a:r>
              <a:rPr lang="en-US">
                <a:solidFill>
                  <a:srgbClr val="3333FF"/>
                </a:solidFill>
              </a:rPr>
              <a:t>a</a:t>
            </a:r>
            <a:r>
              <a:rPr lang="en-US" sz="1800">
                <a:solidFill>
                  <a:srgbClr val="000000"/>
                </a:solidFill>
              </a:rPr>
              <a:t> in the code on the top, are stored in memory contiguously.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individual fields of a record or object like </a:t>
            </a:r>
            <a:r>
              <a:rPr lang="en-US">
                <a:solidFill>
                  <a:srgbClr val="FF33CC"/>
                </a:solidFill>
              </a:rPr>
              <a:t>employee</a:t>
            </a:r>
            <a:r>
              <a:rPr lang="en-US" sz="1800">
                <a:solidFill>
                  <a:srgbClr val="000000"/>
                </a:solidFill>
              </a:rPr>
              <a:t> are also kept contiguously in memory.</a:t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4364037" y="1143000"/>
            <a:ext cx="4295778" cy="941388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rotWithShape="0" dir="2700000" dist="107762">
              <a:srgbClr val="000000">
                <a:alpha val="7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4357687" y="2622550"/>
            <a:ext cx="4302128" cy="1065213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rotWithShape="0" dir="2700000" dist="107762">
              <a:srgbClr val="000000">
                <a:alpha val="7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4433887" y="2755900"/>
            <a:ext cx="4034985" cy="75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employee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.name =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Homer Simpson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employee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.boss =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Mr. Burns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FF33CC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employee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.age = 45;</a:t>
            </a:r>
            <a:endParaRPr/>
          </a:p>
        </p:txBody>
      </p:sp>
      <p:pic>
        <p:nvPicPr>
          <p:cNvPr descr="image21.png"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4235450"/>
            <a:ext cx="2297116" cy="157321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4849812" y="1209675"/>
            <a:ext cx="3287471" cy="70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sum = 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for (i = 0; i &lt; MAX;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roid Sans Mon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sum = sum + </a:t>
            </a:r>
            <a:r>
              <a:rPr b="0" i="0" lang="en-US" sz="1600" u="none" cap="none" strike="noStrike">
                <a:solidFill>
                  <a:srgbClr val="3333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</a:t>
            </a:r>
            <a:r>
              <a:rPr b="0" i="0" lang="en-US" sz="16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[i];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9" name="Google Shape;309;p1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how a cache works</a:t>
            </a:r>
            <a:endParaRPr/>
          </a:p>
        </p:txBody>
      </p:sp>
      <p:grpSp>
        <p:nvGrpSpPr>
          <p:cNvPr id="310" name="Google Shape;310;p18"/>
          <p:cNvGrpSpPr/>
          <p:nvPr/>
        </p:nvGrpSpPr>
        <p:grpSpPr>
          <a:xfrm>
            <a:off x="745062" y="1625597"/>
            <a:ext cx="1562604" cy="1783001"/>
            <a:chOff x="-2" y="-1"/>
            <a:chExt cx="1562603" cy="1782999"/>
          </a:xfrm>
        </p:grpSpPr>
        <p:sp>
          <p:nvSpPr>
            <p:cNvPr id="311" name="Google Shape;311;p18"/>
            <p:cNvSpPr/>
            <p:nvPr/>
          </p:nvSpPr>
          <p:spPr>
            <a:xfrm>
              <a:off x="-2" y="-1"/>
              <a:ext cx="1562603" cy="1782999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4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 txBox="1"/>
            <p:nvPr/>
          </p:nvSpPr>
          <p:spPr>
            <a:xfrm>
              <a:off x="-2" y="-1"/>
              <a:ext cx="1562603" cy="437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grpSp>
        <p:nvGrpSpPr>
          <p:cNvPr id="313" name="Google Shape;313;p18"/>
          <p:cNvGrpSpPr/>
          <p:nvPr/>
        </p:nvGrpSpPr>
        <p:grpSpPr>
          <a:xfrm>
            <a:off x="3529810" y="1863326"/>
            <a:ext cx="1562604" cy="938020"/>
            <a:chOff x="-2" y="0"/>
            <a:chExt cx="1562603" cy="938018"/>
          </a:xfrm>
        </p:grpSpPr>
        <p:sp>
          <p:nvSpPr>
            <p:cNvPr id="314" name="Google Shape;314;p18"/>
            <p:cNvSpPr/>
            <p:nvPr/>
          </p:nvSpPr>
          <p:spPr>
            <a:xfrm>
              <a:off x="-2" y="0"/>
              <a:ext cx="1562603" cy="938018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4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-2" y="26977"/>
              <a:ext cx="1562603" cy="884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(SRAM)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fast, small</a:t>
              </a:r>
              <a:endParaRPr/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865169" y="2681993"/>
            <a:ext cx="1322393" cy="667358"/>
            <a:chOff x="-1" y="-2"/>
            <a:chExt cx="1322391" cy="667357"/>
          </a:xfrm>
        </p:grpSpPr>
        <p:sp>
          <p:nvSpPr>
            <p:cNvPr id="317" name="Google Shape;317;p18"/>
            <p:cNvSpPr/>
            <p:nvPr/>
          </p:nvSpPr>
          <p:spPr>
            <a:xfrm>
              <a:off x="-1" y="-2"/>
              <a:ext cx="1322391" cy="667357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4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 txBox="1"/>
            <p:nvPr/>
          </p:nvSpPr>
          <p:spPr>
            <a:xfrm>
              <a:off x="-1" y="24996"/>
              <a:ext cx="1322391" cy="617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register file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(RF)</a:t>
              </a:r>
              <a:endParaRPr/>
            </a:p>
          </p:txBody>
        </p:sp>
      </p:grpSp>
      <p:cxnSp>
        <p:nvCxnSpPr>
          <p:cNvPr id="319" name="Google Shape;319;p18"/>
          <p:cNvCxnSpPr/>
          <p:nvPr/>
        </p:nvCxnSpPr>
        <p:spPr>
          <a:xfrm flipH="1" rot="10800000">
            <a:off x="1507825" y="2027533"/>
            <a:ext cx="3" cy="609603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320" name="Google Shape;320;p18"/>
          <p:cNvGrpSpPr/>
          <p:nvPr/>
        </p:nvGrpSpPr>
        <p:grpSpPr>
          <a:xfrm>
            <a:off x="6314559" y="1863326"/>
            <a:ext cx="1562604" cy="938020"/>
            <a:chOff x="-2" y="0"/>
            <a:chExt cx="1562603" cy="938018"/>
          </a:xfrm>
        </p:grpSpPr>
        <p:sp>
          <p:nvSpPr>
            <p:cNvPr id="321" name="Google Shape;321;p18"/>
            <p:cNvSpPr/>
            <p:nvPr/>
          </p:nvSpPr>
          <p:spPr>
            <a:xfrm>
              <a:off x="-2" y="0"/>
              <a:ext cx="1562603" cy="938018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4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-2" y="26977"/>
              <a:ext cx="1562603" cy="884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(DRAM)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large, slow</a:t>
              </a:r>
              <a:endParaRPr/>
            </a:p>
          </p:txBody>
        </p:sp>
      </p:grpSp>
      <p:sp>
        <p:nvSpPr>
          <p:cNvPr id="323" name="Google Shape;323;p18"/>
          <p:cNvSpPr/>
          <p:nvPr/>
        </p:nvSpPr>
        <p:spPr>
          <a:xfrm>
            <a:off x="2324099" y="2163765"/>
            <a:ext cx="1164419" cy="337141"/>
          </a:xfrm>
          <a:prstGeom prst="leftRightArrow">
            <a:avLst>
              <a:gd fmla="val 32000" name="adj1"/>
              <a:gd fmla="val 95657" name="adj2"/>
            </a:avLst>
          </a:prstGeom>
          <a:solidFill>
            <a:srgbClr val="FFFFFF"/>
          </a:solidFill>
          <a:ln cap="flat" cmpd="sng" w="25400">
            <a:solidFill>
              <a:srgbClr val="04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133709" y="2163765"/>
            <a:ext cx="1164418" cy="337141"/>
          </a:xfrm>
          <a:prstGeom prst="leftRightArrow">
            <a:avLst>
              <a:gd fmla="val 32000" name="adj1"/>
              <a:gd fmla="val 95657" name="adj2"/>
            </a:avLst>
          </a:prstGeom>
          <a:solidFill>
            <a:srgbClr val="FFFFFF"/>
          </a:solidFill>
          <a:ln cap="flat" cmpd="sng" w="25400">
            <a:solidFill>
              <a:srgbClr val="04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3395383" y="2846397"/>
            <a:ext cx="1831459" cy="617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holds frequently used data</a:t>
            </a:r>
            <a:endParaRPr/>
          </a:p>
        </p:txBody>
      </p:sp>
      <p:sp>
        <p:nvSpPr>
          <p:cNvPr id="326" name="Google Shape;326;p18"/>
          <p:cNvSpPr txBox="1"/>
          <p:nvPr/>
        </p:nvSpPr>
        <p:spPr>
          <a:xfrm>
            <a:off x="599763" y="3779363"/>
            <a:ext cx="3995869" cy="959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&lt;&lt; cache &lt;&lt; memory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latency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&lt;&lt; cache &lt;&lt; memory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bandwidth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on-chip &gt;&gt; off-chip</a:t>
            </a:r>
            <a:endParaRPr/>
          </a:p>
        </p:txBody>
      </p:sp>
      <p:sp>
        <p:nvSpPr>
          <p:cNvPr id="327" name="Google Shape;327;p18"/>
          <p:cNvSpPr/>
          <p:nvPr/>
        </p:nvSpPr>
        <p:spPr>
          <a:xfrm>
            <a:off x="637032" y="1349174"/>
            <a:ext cx="4538550" cy="2241667"/>
          </a:xfrm>
          <a:prstGeom prst="rect">
            <a:avLst/>
          </a:prstGeom>
          <a:noFill/>
          <a:ln cap="rnd" cmpd="sng" w="25400">
            <a:solidFill>
              <a:srgbClr val="942193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2564028" y="1331213"/>
            <a:ext cx="1103816" cy="43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2193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42193"/>
                </a:solidFill>
                <a:latin typeface="Arial"/>
                <a:ea typeface="Arial"/>
                <a:cs typeface="Arial"/>
                <a:sym typeface="Arial"/>
              </a:rPr>
              <a:t>on-chip</a:t>
            </a:r>
            <a:endParaRPr/>
          </a:p>
        </p:txBody>
      </p:sp>
      <p:sp>
        <p:nvSpPr>
          <p:cNvPr id="329" name="Google Shape;329;p18"/>
          <p:cNvSpPr txBox="1"/>
          <p:nvPr/>
        </p:nvSpPr>
        <p:spPr>
          <a:xfrm>
            <a:off x="684428" y="4909356"/>
            <a:ext cx="6371534" cy="80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∈ cache  ⇒ </a:t>
            </a:r>
            <a:r>
              <a:rPr b="0" i="1" lang="en-US" sz="20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hit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(fast access, ~ 1 CPU cycle)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∉ cache ⇒ </a:t>
            </a:r>
            <a:r>
              <a:rPr b="0" i="1" lang="en-US" sz="20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(slow access, ~ 100s CPU cycles)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5" name="Google Shape;335;p19"/>
          <p:cNvSpPr txBox="1"/>
          <p:nvPr>
            <p:ph type="title"/>
          </p:nvPr>
        </p:nvSpPr>
        <p:spPr>
          <a:xfrm>
            <a:off x="257175" y="133350"/>
            <a:ext cx="86677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how caches take advantage of temporal locality</a:t>
            </a:r>
            <a:endParaRPr/>
          </a:p>
        </p:txBody>
      </p:sp>
      <p:sp>
        <p:nvSpPr>
          <p:cNvPr id="336" name="Google Shape;336;p19"/>
          <p:cNvSpPr txBox="1"/>
          <p:nvPr>
            <p:ph idx="1" type="body"/>
          </p:nvPr>
        </p:nvSpPr>
        <p:spPr>
          <a:xfrm>
            <a:off x="233240" y="1147640"/>
            <a:ext cx="62772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The first time the processor reads from an address in main memory, a copy of that data is also stored in the cache.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next time that same address is read, we can use the copy of the data in the cache </a:t>
            </a:r>
            <a:r>
              <a:rPr i="1" lang="en-US"/>
              <a:t>instead</a:t>
            </a:r>
            <a:r>
              <a:rPr lang="en-US" sz="1800">
                <a:solidFill>
                  <a:srgbClr val="000000"/>
                </a:solidFill>
              </a:rPr>
              <a:t> of accessing the slower dynamic memory.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So the first read is a little slower than before since it goes through both main memory and the cache, but subsequent reads are much faster.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This takes advantage of temporal locality—commonly accessed data is stored in the faster cache memory.</a:t>
            </a:r>
            <a:endParaRPr/>
          </a:p>
        </p:txBody>
      </p:sp>
      <p:grpSp>
        <p:nvGrpSpPr>
          <p:cNvPr id="337" name="Google Shape;337;p19"/>
          <p:cNvGrpSpPr/>
          <p:nvPr/>
        </p:nvGrpSpPr>
        <p:grpSpPr>
          <a:xfrm>
            <a:off x="6875460" y="1708145"/>
            <a:ext cx="1600206" cy="3505209"/>
            <a:chOff x="-2" y="-3"/>
            <a:chExt cx="1600205" cy="3505208"/>
          </a:xfrm>
        </p:grpSpPr>
        <p:grpSp>
          <p:nvGrpSpPr>
            <p:cNvPr id="338" name="Google Shape;338;p19"/>
            <p:cNvGrpSpPr/>
            <p:nvPr/>
          </p:nvGrpSpPr>
          <p:grpSpPr>
            <a:xfrm>
              <a:off x="-2" y="2890836"/>
              <a:ext cx="1600205" cy="614369"/>
              <a:chOff x="-2" y="-2"/>
              <a:chExt cx="1600204" cy="614368"/>
            </a:xfrm>
          </p:grpSpPr>
          <p:sp>
            <p:nvSpPr>
              <p:cNvPr id="339" name="Google Shape;339;p19"/>
              <p:cNvSpPr txBox="1"/>
              <p:nvPr/>
            </p:nvSpPr>
            <p:spPr>
              <a:xfrm>
                <a:off x="146268" y="-2"/>
                <a:ext cx="1306073" cy="574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Lots of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dynamic RAM</a:t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-2" y="4762"/>
                <a:ext cx="1600204" cy="609604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41" name="Google Shape;341;p19"/>
            <p:cNvGrpSpPr/>
            <p:nvPr/>
          </p:nvGrpSpPr>
          <p:grpSpPr>
            <a:xfrm>
              <a:off x="-2" y="1443035"/>
              <a:ext cx="1600205" cy="614369"/>
              <a:chOff x="-2" y="-2"/>
              <a:chExt cx="1600204" cy="614368"/>
            </a:xfrm>
          </p:grpSpPr>
          <p:sp>
            <p:nvSpPr>
              <p:cNvPr id="342" name="Google Shape;342;p19"/>
              <p:cNvSpPr txBox="1"/>
              <p:nvPr/>
            </p:nvSpPr>
            <p:spPr>
              <a:xfrm>
                <a:off x="124242" y="-2"/>
                <a:ext cx="1354888" cy="574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 little static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RAM (</a:t>
                </a:r>
                <a:r>
                  <a:rPr b="0" i="0" lang="en-US" sz="1600" u="none" cap="none" strike="noStrike">
                    <a:solidFill>
                      <a:srgbClr val="FF003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cache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)</a:t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-2" y="4762"/>
                <a:ext cx="1600204" cy="609604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44" name="Google Shape;344;p19"/>
            <p:cNvGrpSpPr/>
            <p:nvPr/>
          </p:nvGrpSpPr>
          <p:grpSpPr>
            <a:xfrm>
              <a:off x="-2" y="-3"/>
              <a:ext cx="1600205" cy="609605"/>
              <a:chOff x="-2" y="-2"/>
              <a:chExt cx="1600204" cy="609603"/>
            </a:xfrm>
          </p:grpSpPr>
          <p:sp>
            <p:nvSpPr>
              <p:cNvPr id="345" name="Google Shape;345;p19"/>
              <p:cNvSpPr txBox="1"/>
              <p:nvPr/>
            </p:nvSpPr>
            <p:spPr>
              <a:xfrm>
                <a:off x="517524" y="138112"/>
                <a:ext cx="470750" cy="33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</a:t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-2" y="-2"/>
                <a:ext cx="1600204" cy="609603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347" name="Google Shape;347;p19"/>
            <p:cNvCxnSpPr/>
            <p:nvPr/>
          </p:nvCxnSpPr>
          <p:spPr>
            <a:xfrm flipH="1">
              <a:off x="838199" y="2057401"/>
              <a:ext cx="3" cy="83820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48" name="Google Shape;348;p19"/>
            <p:cNvCxnSpPr/>
            <p:nvPr/>
          </p:nvCxnSpPr>
          <p:spPr>
            <a:xfrm flipH="1">
              <a:off x="838199" y="609600"/>
              <a:ext cx="3" cy="83820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349" name="Google Shape;349;p19"/>
          <p:cNvSpPr/>
          <p:nvPr/>
        </p:nvSpPr>
        <p:spPr>
          <a:xfrm>
            <a:off x="7692880" y="3427412"/>
            <a:ext cx="12703" cy="17086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0800" y="14400"/>
                  <a:pt x="6480" y="7680"/>
                  <a:pt x="0" y="0"/>
                </a:cubicBezTo>
              </a:path>
            </a:pathLst>
          </a:cu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7" name="Google Shape;77;p2"/>
          <p:cNvSpPr txBox="1"/>
          <p:nvPr>
            <p:ph type="title"/>
          </p:nvPr>
        </p:nvSpPr>
        <p:spPr>
          <a:xfrm>
            <a:off x="381000" y="152400"/>
            <a:ext cx="85439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memory systems</a:t>
            </a:r>
            <a:endParaRPr/>
          </a:p>
        </p:txBody>
      </p:sp>
      <p:sp>
        <p:nvSpPr>
          <p:cNvPr id="78" name="Google Shape;78;p2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We’ve already seen how to make a fast processor. How can we supply the CPU with enough data to keep it busy?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We will now focus on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issues, which are frequently bottlenecks that limit the performance of a system.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We’ll start off by looking at memory systems for the next two weeks.</a:t>
            </a:r>
            <a:endParaRPr/>
          </a:p>
        </p:txBody>
      </p:sp>
      <p:grpSp>
        <p:nvGrpSpPr>
          <p:cNvPr id="79" name="Google Shape;79;p2"/>
          <p:cNvGrpSpPr/>
          <p:nvPr/>
        </p:nvGrpSpPr>
        <p:grpSpPr>
          <a:xfrm>
            <a:off x="1869138" y="3307971"/>
            <a:ext cx="4364983" cy="2353063"/>
            <a:chOff x="-1" y="-1"/>
            <a:chExt cx="4364981" cy="2353061"/>
          </a:xfrm>
        </p:grpSpPr>
        <p:sp>
          <p:nvSpPr>
            <p:cNvPr id="80" name="Google Shape;80;p2"/>
            <p:cNvSpPr/>
            <p:nvPr/>
          </p:nvSpPr>
          <p:spPr>
            <a:xfrm flipH="1" rot="10800000">
              <a:off x="1692541" y="232880"/>
              <a:ext cx="1158057" cy="1280841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lnTo>
                    <a:pt x="6562" y="6872"/>
                  </a:lnTo>
                  <a:lnTo>
                    <a:pt x="8688" y="6872"/>
                  </a:lnTo>
                  <a:lnTo>
                    <a:pt x="8688" y="12479"/>
                  </a:lnTo>
                  <a:lnTo>
                    <a:pt x="4784" y="12479"/>
                  </a:lnTo>
                  <a:lnTo>
                    <a:pt x="4784" y="9425"/>
                  </a:lnTo>
                  <a:lnTo>
                    <a:pt x="0" y="15513"/>
                  </a:lnTo>
                  <a:lnTo>
                    <a:pt x="4784" y="21600"/>
                  </a:lnTo>
                  <a:lnTo>
                    <a:pt x="4784" y="18546"/>
                  </a:lnTo>
                  <a:lnTo>
                    <a:pt x="16816" y="18546"/>
                  </a:lnTo>
                  <a:lnTo>
                    <a:pt x="16816" y="21600"/>
                  </a:lnTo>
                  <a:lnTo>
                    <a:pt x="21600" y="15513"/>
                  </a:lnTo>
                  <a:lnTo>
                    <a:pt x="16816" y="9425"/>
                  </a:lnTo>
                  <a:lnTo>
                    <a:pt x="16816" y="12479"/>
                  </a:lnTo>
                  <a:lnTo>
                    <a:pt x="12912" y="12479"/>
                  </a:lnTo>
                  <a:lnTo>
                    <a:pt x="12912" y="6872"/>
                  </a:lnTo>
                  <a:lnTo>
                    <a:pt x="15038" y="6872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2850594" y="-1"/>
              <a:ext cx="1471703" cy="1164405"/>
              <a:chOff x="0" y="-1"/>
              <a:chExt cx="1471702" cy="1164404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0" y="-1"/>
                <a:ext cx="1471702" cy="1164404"/>
              </a:xfrm>
              <a:prstGeom prst="roundRect">
                <a:avLst>
                  <a:gd fmla="val 16667" name="adj"/>
                </a:avLst>
              </a:prstGeom>
              <a:solidFill>
                <a:srgbClr val="CCCCFF"/>
              </a:solidFill>
              <a:ln cap="flat" cmpd="sng" w="25400">
                <a:solidFill>
                  <a:srgbClr val="CCCC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rotWithShape="0" dir="2700000" dist="107762">
                  <a:srgbClr val="000000">
                    <a:alpha val="74901"/>
                  </a:srgbClr>
                </a:outerShdw>
              </a:effectLst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" name="Google Shape;83;p2"/>
              <p:cNvSpPr txBox="1"/>
              <p:nvPr/>
            </p:nvSpPr>
            <p:spPr>
              <a:xfrm>
                <a:off x="129911" y="36388"/>
                <a:ext cx="1211881" cy="437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025" lIns="41025" spcFirstLastPara="1" rIns="41025" wrap="square" tIns="410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rebuchet MS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Memory</a:t>
                </a:r>
                <a:endParaRPr/>
              </a:p>
            </p:txBody>
          </p:sp>
          <p:pic>
            <p:nvPicPr>
              <p:cNvPr descr="image2.png" id="84" name="Google Shape;84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58397" y="521553"/>
                <a:ext cx="556763" cy="5239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85;p2"/>
            <p:cNvGrpSpPr/>
            <p:nvPr/>
          </p:nvGrpSpPr>
          <p:grpSpPr>
            <a:xfrm>
              <a:off x="-1" y="-1"/>
              <a:ext cx="1603469" cy="1164405"/>
              <a:chOff x="0" y="-1"/>
              <a:chExt cx="1603467" cy="1164404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0" y="-1"/>
                <a:ext cx="1603467" cy="1164404"/>
              </a:xfrm>
              <a:prstGeom prst="roundRect">
                <a:avLst>
                  <a:gd fmla="val 16667" name="adj"/>
                </a:avLst>
              </a:prstGeom>
              <a:solidFill>
                <a:srgbClr val="DDDDDD"/>
              </a:solidFill>
              <a:ln cap="flat" cmpd="sng" w="25400">
                <a:solidFill>
                  <a:srgbClr val="DDDDDD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rotWithShape="0" dir="2700000" dist="107762">
                  <a:srgbClr val="000000">
                    <a:alpha val="74901"/>
                  </a:srgbClr>
                </a:outerShdw>
              </a:effectLst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" name="Google Shape;87;p2"/>
              <p:cNvSpPr txBox="1"/>
              <p:nvPr/>
            </p:nvSpPr>
            <p:spPr>
              <a:xfrm>
                <a:off x="126197" y="53369"/>
                <a:ext cx="1378399" cy="437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025" lIns="41025" spcFirstLastPara="1" rIns="41025" wrap="square" tIns="410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rebuchet MS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Processor</a:t>
                </a:r>
                <a:endParaRPr/>
              </a:p>
            </p:txBody>
          </p:sp>
          <p:grpSp>
            <p:nvGrpSpPr>
              <p:cNvPr id="88" name="Google Shape;88;p2"/>
              <p:cNvGrpSpPr/>
              <p:nvPr/>
            </p:nvGrpSpPr>
            <p:grpSpPr>
              <a:xfrm>
                <a:off x="545619" y="521550"/>
                <a:ext cx="512226" cy="538546"/>
                <a:chOff x="-2" y="-2"/>
                <a:chExt cx="512225" cy="538545"/>
              </a:xfrm>
            </p:grpSpPr>
            <p:sp>
              <p:nvSpPr>
                <p:cNvPr id="89" name="Google Shape;89;p2"/>
                <p:cNvSpPr/>
                <p:nvPr/>
              </p:nvSpPr>
              <p:spPr>
                <a:xfrm>
                  <a:off x="-2" y="-2"/>
                  <a:ext cx="512225" cy="538543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t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image3.png" id="90" name="Google Shape;90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-1" y="-2"/>
                  <a:ext cx="512224" cy="5385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1" name="Google Shape;91;p2"/>
            <p:cNvGrpSpPr/>
            <p:nvPr/>
          </p:nvGrpSpPr>
          <p:grpSpPr>
            <a:xfrm>
              <a:off x="2" y="1537973"/>
              <a:ext cx="4364978" cy="815087"/>
              <a:chOff x="0" y="0"/>
              <a:chExt cx="4364976" cy="815086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0" y="0"/>
                <a:ext cx="4364976" cy="815086"/>
              </a:xfrm>
              <a:prstGeom prst="roundRect">
                <a:avLst>
                  <a:gd fmla="val 16667" name="adj"/>
                </a:avLst>
              </a:prstGeom>
              <a:solidFill>
                <a:srgbClr val="CCCCFF"/>
              </a:solidFill>
              <a:ln cap="flat" cmpd="sng" w="25400">
                <a:solidFill>
                  <a:srgbClr val="CCCC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3500" rotWithShape="0" dir="2700000" dist="107762">
                  <a:srgbClr val="000000">
                    <a:alpha val="74901"/>
                  </a:srgbClr>
                </a:outerShdw>
              </a:effectLst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3" name="Google Shape;93;p2"/>
              <p:cNvSpPr txBox="1"/>
              <p:nvPr/>
            </p:nvSpPr>
            <p:spPr>
              <a:xfrm>
                <a:off x="31546" y="126144"/>
                <a:ext cx="1913139" cy="437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025" lIns="41025" spcFirstLastPara="1" rIns="41025" wrap="square" tIns="410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rebuchet MS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Input/Output</a:t>
                </a:r>
                <a:endParaRPr/>
              </a:p>
            </p:txBody>
          </p:sp>
          <p:pic>
            <p:nvPicPr>
              <p:cNvPr descr="image4.png" id="94" name="Google Shape;9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00395" y="123717"/>
                <a:ext cx="590166" cy="567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5.png" id="95" name="Google Shape;95;p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741406" y="101886"/>
                <a:ext cx="543769" cy="6113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6.png" id="96" name="Google Shape;96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45675" y="152828"/>
                <a:ext cx="534492" cy="5094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7.png" id="97" name="Google Shape;97;p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535098" y="101886"/>
                <a:ext cx="489950" cy="6113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5" name="Google Shape;355;p20"/>
          <p:cNvSpPr txBox="1"/>
          <p:nvPr>
            <p:ph type="title"/>
          </p:nvPr>
        </p:nvSpPr>
        <p:spPr>
          <a:xfrm>
            <a:off x="380999" y="152400"/>
            <a:ext cx="857726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how caches take advantage of spatial locality</a:t>
            </a:r>
            <a:endParaRPr/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311387" y="1032112"/>
            <a:ext cx="6063776" cy="50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When the CPU reads location </a:t>
            </a:r>
            <a:r>
              <a:rPr i="1" lang="en-US"/>
              <a:t>i</a:t>
            </a:r>
            <a:r>
              <a:rPr lang="en-US" sz="1800"/>
              <a:t> from main memory, a copy of that data is placed in the cache.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But instead of just copying the contents of location </a:t>
            </a:r>
            <a:r>
              <a:rPr i="1" lang="en-US"/>
              <a:t>i</a:t>
            </a:r>
            <a:r>
              <a:rPr lang="en-US" sz="1800"/>
              <a:t>, we can copy </a:t>
            </a:r>
            <a:r>
              <a:rPr i="1" lang="en-US">
                <a:solidFill>
                  <a:srgbClr val="FF3300"/>
                </a:solidFill>
              </a:rPr>
              <a:t>several</a:t>
            </a:r>
            <a:r>
              <a:rPr lang="en-US" sz="1800"/>
              <a:t> values into the cache at once, such as the four bytes from locations </a:t>
            </a:r>
            <a:r>
              <a:rPr i="1" lang="en-US"/>
              <a:t>i</a:t>
            </a:r>
            <a:r>
              <a:rPr lang="en-US" sz="1800"/>
              <a:t> through </a:t>
            </a:r>
            <a:r>
              <a:rPr i="1" lang="en-US"/>
              <a:t>i </a:t>
            </a:r>
            <a:r>
              <a:rPr lang="en-US" sz="1800"/>
              <a:t>+ 3.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If the CPU later does need to read from locations </a:t>
            </a:r>
            <a:r>
              <a:rPr i="1" lang="en-US"/>
              <a:t>i </a:t>
            </a:r>
            <a:r>
              <a:rPr lang="en-US" sz="1800">
                <a:solidFill>
                  <a:srgbClr val="000000"/>
                </a:solidFill>
              </a:rPr>
              <a:t>+ 1, </a:t>
            </a:r>
            <a:r>
              <a:rPr i="1" lang="en-US"/>
              <a:t>i </a:t>
            </a:r>
            <a:r>
              <a:rPr lang="en-US" sz="1800">
                <a:solidFill>
                  <a:srgbClr val="000000"/>
                </a:solidFill>
              </a:rPr>
              <a:t>+ 2 or </a:t>
            </a:r>
            <a:r>
              <a:rPr i="1" lang="en-US"/>
              <a:t>i </a:t>
            </a:r>
            <a:r>
              <a:rPr lang="en-US" sz="1800">
                <a:solidFill>
                  <a:srgbClr val="000000"/>
                </a:solidFill>
              </a:rPr>
              <a:t>+ 3, it can access that data from the cache and not the slower main memory.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For example, instead of reading just one array element at a time, the cache might actually be loading four array elements at once.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Again, the initial load incurs a performance penalty, but we’re gambling on spatial locality and the chance that the CPU will need the extra data.</a:t>
            </a:r>
            <a:endParaRPr/>
          </a:p>
        </p:txBody>
      </p:sp>
      <p:grpSp>
        <p:nvGrpSpPr>
          <p:cNvPr id="357" name="Google Shape;357;p20"/>
          <p:cNvGrpSpPr/>
          <p:nvPr/>
        </p:nvGrpSpPr>
        <p:grpSpPr>
          <a:xfrm>
            <a:off x="6826250" y="1722434"/>
            <a:ext cx="1600200" cy="3505209"/>
            <a:chOff x="0" y="-3"/>
            <a:chExt cx="1600200" cy="3505208"/>
          </a:xfrm>
        </p:grpSpPr>
        <p:grpSp>
          <p:nvGrpSpPr>
            <p:cNvPr id="358" name="Google Shape;358;p20"/>
            <p:cNvGrpSpPr/>
            <p:nvPr/>
          </p:nvGrpSpPr>
          <p:grpSpPr>
            <a:xfrm>
              <a:off x="0" y="2890836"/>
              <a:ext cx="1600200" cy="614369"/>
              <a:chOff x="0" y="-1"/>
              <a:chExt cx="1600200" cy="614367"/>
            </a:xfrm>
          </p:grpSpPr>
          <p:sp>
            <p:nvSpPr>
              <p:cNvPr id="359" name="Google Shape;359;p20"/>
              <p:cNvSpPr txBox="1"/>
              <p:nvPr/>
            </p:nvSpPr>
            <p:spPr>
              <a:xfrm>
                <a:off x="146267" y="-1"/>
                <a:ext cx="1306073" cy="574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Lots of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dynamic RAM</a:t>
                </a: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0" y="4762"/>
                <a:ext cx="1600200" cy="609604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61" name="Google Shape;361;p20"/>
            <p:cNvGrpSpPr/>
            <p:nvPr/>
          </p:nvGrpSpPr>
          <p:grpSpPr>
            <a:xfrm>
              <a:off x="0" y="1443035"/>
              <a:ext cx="1600200" cy="614369"/>
              <a:chOff x="0" y="-1"/>
              <a:chExt cx="1600200" cy="614367"/>
            </a:xfrm>
          </p:grpSpPr>
          <p:sp>
            <p:nvSpPr>
              <p:cNvPr id="362" name="Google Shape;362;p20"/>
              <p:cNvSpPr txBox="1"/>
              <p:nvPr/>
            </p:nvSpPr>
            <p:spPr>
              <a:xfrm>
                <a:off x="124241" y="-1"/>
                <a:ext cx="1354889" cy="574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A little static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RAM (</a:t>
                </a:r>
                <a:r>
                  <a:rPr b="0" i="0" lang="en-US" sz="1600" u="none" cap="none" strike="noStrike">
                    <a:solidFill>
                      <a:srgbClr val="FF0033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cache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)</a:t>
                </a: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0" y="4762"/>
                <a:ext cx="1600200" cy="609604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64" name="Google Shape;364;p20"/>
            <p:cNvGrpSpPr/>
            <p:nvPr/>
          </p:nvGrpSpPr>
          <p:grpSpPr>
            <a:xfrm>
              <a:off x="0" y="-3"/>
              <a:ext cx="1600200" cy="609605"/>
              <a:chOff x="0" y="-1"/>
              <a:chExt cx="1600200" cy="609603"/>
            </a:xfrm>
          </p:grpSpPr>
          <p:sp>
            <p:nvSpPr>
              <p:cNvPr id="365" name="Google Shape;365;p20"/>
              <p:cNvSpPr txBox="1"/>
              <p:nvPr/>
            </p:nvSpPr>
            <p:spPr>
              <a:xfrm>
                <a:off x="517523" y="138112"/>
                <a:ext cx="470751" cy="33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rebuchet MS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</a:t>
                </a: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0" y="-1"/>
                <a:ext cx="1600200" cy="609603"/>
              </a:xfrm>
              <a:prstGeom prst="rect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367" name="Google Shape;367;p20"/>
            <p:cNvCxnSpPr/>
            <p:nvPr/>
          </p:nvCxnSpPr>
          <p:spPr>
            <a:xfrm flipH="1">
              <a:off x="838199" y="2057401"/>
              <a:ext cx="2" cy="83820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68" name="Google Shape;368;p20"/>
            <p:cNvCxnSpPr/>
            <p:nvPr/>
          </p:nvCxnSpPr>
          <p:spPr>
            <a:xfrm flipH="1">
              <a:off x="838199" y="609600"/>
              <a:ext cx="2" cy="83820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4" name="Google Shape;374;p2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read operations</a:t>
            </a:r>
            <a:endParaRPr/>
          </a:p>
        </p:txBody>
      </p:sp>
      <p:grpSp>
        <p:nvGrpSpPr>
          <p:cNvPr id="375" name="Google Shape;375;p21"/>
          <p:cNvGrpSpPr/>
          <p:nvPr/>
        </p:nvGrpSpPr>
        <p:grpSpPr>
          <a:xfrm>
            <a:off x="3772876" y="1017785"/>
            <a:ext cx="1497679" cy="1002341"/>
            <a:chOff x="0" y="0"/>
            <a:chExt cx="1497677" cy="1002339"/>
          </a:xfrm>
        </p:grpSpPr>
        <p:sp>
          <p:nvSpPr>
            <p:cNvPr id="376" name="Google Shape;376;p21"/>
            <p:cNvSpPr/>
            <p:nvPr/>
          </p:nvSpPr>
          <p:spPr>
            <a:xfrm>
              <a:off x="0" y="0"/>
              <a:ext cx="1497677" cy="1002339"/>
            </a:xfrm>
            <a:custGeom>
              <a:rect b="b" l="l" r="r" t="t"/>
              <a:pathLst>
                <a:path extrusionOk="0" h="21600" w="21600">
                  <a:moveTo>
                    <a:pt x="0" y="3600"/>
                  </a:moveTo>
                  <a:cubicBezTo>
                    <a:pt x="0" y="1612"/>
                    <a:pt x="1079" y="0"/>
                    <a:pt x="2409" y="0"/>
                  </a:cubicBezTo>
                  <a:lnTo>
                    <a:pt x="19191" y="0"/>
                  </a:lnTo>
                  <a:cubicBezTo>
                    <a:pt x="2052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521" y="21600"/>
                    <a:pt x="19191" y="21600"/>
                  </a:cubicBezTo>
                  <a:lnTo>
                    <a:pt x="2409" y="21600"/>
                  </a:lnTo>
                  <a:cubicBezTo>
                    <a:pt x="1079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83530" y="83529"/>
              <a:ext cx="1330618" cy="884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 </a:t>
              </a:r>
              <a:r>
                <a:rPr b="1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read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accesses memory</a:t>
              </a:r>
              <a:endParaRPr/>
            </a:p>
          </p:txBody>
        </p:sp>
      </p:grpSp>
      <p:grpSp>
        <p:nvGrpSpPr>
          <p:cNvPr id="378" name="Google Shape;378;p21"/>
          <p:cNvGrpSpPr/>
          <p:nvPr/>
        </p:nvGrpSpPr>
        <p:grpSpPr>
          <a:xfrm>
            <a:off x="3511832" y="2261141"/>
            <a:ext cx="2097488" cy="644671"/>
            <a:chOff x="-2" y="-1"/>
            <a:chExt cx="2097486" cy="644670"/>
          </a:xfrm>
        </p:grpSpPr>
        <p:sp>
          <p:nvSpPr>
            <p:cNvPr id="379" name="Google Shape;379;p21"/>
            <p:cNvSpPr/>
            <p:nvPr/>
          </p:nvSpPr>
          <p:spPr>
            <a:xfrm>
              <a:off x="-2" y="-1"/>
              <a:ext cx="2097486" cy="64467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 txBox="1"/>
            <p:nvPr/>
          </p:nvSpPr>
          <p:spPr>
            <a:xfrm>
              <a:off x="524370" y="76321"/>
              <a:ext cx="1048742" cy="4920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found in cache?</a:t>
              </a:r>
              <a:endParaRPr/>
            </a:p>
          </p:txBody>
        </p:sp>
      </p:grpSp>
      <p:cxnSp>
        <p:nvCxnSpPr>
          <p:cNvPr id="381" name="Google Shape;381;p21"/>
          <p:cNvCxnSpPr/>
          <p:nvPr/>
        </p:nvCxnSpPr>
        <p:spPr>
          <a:xfrm>
            <a:off x="4560574" y="2050796"/>
            <a:ext cx="2" cy="21035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21"/>
          <p:cNvSpPr/>
          <p:nvPr/>
        </p:nvSpPr>
        <p:spPr>
          <a:xfrm>
            <a:off x="5597378" y="2555900"/>
            <a:ext cx="2053796" cy="34581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21"/>
          <p:cNvCxnSpPr/>
          <p:nvPr/>
        </p:nvCxnSpPr>
        <p:spPr>
          <a:xfrm flipH="1">
            <a:off x="2597793" y="2583476"/>
            <a:ext cx="914042" cy="4814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21"/>
          <p:cNvSpPr txBox="1"/>
          <p:nvPr/>
        </p:nvSpPr>
        <p:spPr>
          <a:xfrm>
            <a:off x="2905679" y="2232276"/>
            <a:ext cx="510735" cy="31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385" name="Google Shape;385;p21"/>
          <p:cNvSpPr txBox="1"/>
          <p:nvPr/>
        </p:nvSpPr>
        <p:spPr>
          <a:xfrm>
            <a:off x="5627011" y="2221104"/>
            <a:ext cx="408937" cy="31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grpSp>
        <p:nvGrpSpPr>
          <p:cNvPr id="386" name="Google Shape;386;p21"/>
          <p:cNvGrpSpPr/>
          <p:nvPr/>
        </p:nvGrpSpPr>
        <p:grpSpPr>
          <a:xfrm>
            <a:off x="1031038" y="2081974"/>
            <a:ext cx="1565217" cy="1047540"/>
            <a:chOff x="0" y="0"/>
            <a:chExt cx="1565216" cy="1047539"/>
          </a:xfrm>
        </p:grpSpPr>
        <p:sp>
          <p:nvSpPr>
            <p:cNvPr id="387" name="Google Shape;387;p21"/>
            <p:cNvSpPr/>
            <p:nvPr/>
          </p:nvSpPr>
          <p:spPr>
            <a:xfrm>
              <a:off x="0" y="0"/>
              <a:ext cx="1565216" cy="1047539"/>
            </a:xfrm>
            <a:custGeom>
              <a:rect b="b" l="l" r="r" t="t"/>
              <a:pathLst>
                <a:path extrusionOk="0" h="21600" w="21600">
                  <a:moveTo>
                    <a:pt x="0" y="3600"/>
                  </a:moveTo>
                  <a:cubicBezTo>
                    <a:pt x="0" y="1612"/>
                    <a:pt x="1079" y="0"/>
                    <a:pt x="2409" y="0"/>
                  </a:cubicBezTo>
                  <a:lnTo>
                    <a:pt x="19191" y="0"/>
                  </a:lnTo>
                  <a:cubicBezTo>
                    <a:pt x="2052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521" y="21600"/>
                    <a:pt x="19191" y="21600"/>
                  </a:cubicBezTo>
                  <a:lnTo>
                    <a:pt x="2409" y="21600"/>
                  </a:lnTo>
                  <a:cubicBezTo>
                    <a:pt x="1079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 txBox="1"/>
            <p:nvPr/>
          </p:nvSpPr>
          <p:spPr>
            <a:xfrm>
              <a:off x="87296" y="87295"/>
              <a:ext cx="1390623" cy="884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read HIT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sent to CPU</a:t>
              </a:r>
              <a:endParaRPr/>
            </a:p>
          </p:txBody>
        </p:sp>
      </p:grpSp>
      <p:grpSp>
        <p:nvGrpSpPr>
          <p:cNvPr id="389" name="Google Shape;389;p21"/>
          <p:cNvGrpSpPr/>
          <p:nvPr/>
        </p:nvGrpSpPr>
        <p:grpSpPr>
          <a:xfrm>
            <a:off x="6395559" y="2898070"/>
            <a:ext cx="2412650" cy="3326553"/>
            <a:chOff x="-2" y="-4"/>
            <a:chExt cx="2412649" cy="3326552"/>
          </a:xfrm>
        </p:grpSpPr>
        <p:grpSp>
          <p:nvGrpSpPr>
            <p:cNvPr id="390" name="Google Shape;390;p21"/>
            <p:cNvGrpSpPr/>
            <p:nvPr/>
          </p:nvGrpSpPr>
          <p:grpSpPr>
            <a:xfrm>
              <a:off x="135317" y="-4"/>
              <a:ext cx="2142004" cy="935741"/>
              <a:chOff x="-1" y="-2"/>
              <a:chExt cx="2142003" cy="935739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-1" y="-2"/>
                <a:ext cx="2142003" cy="935739"/>
              </a:xfrm>
              <a:custGeom>
                <a:rect b="b" l="l" r="r" t="t"/>
                <a:pathLst>
                  <a:path extrusionOk="0" h="21600" w="21600">
                    <a:moveTo>
                      <a:pt x="0" y="3600"/>
                    </a:moveTo>
                    <a:cubicBezTo>
                      <a:pt x="0" y="1612"/>
                      <a:pt x="704" y="0"/>
                      <a:pt x="1573" y="0"/>
                    </a:cubicBezTo>
                    <a:lnTo>
                      <a:pt x="20027" y="0"/>
                    </a:lnTo>
                    <a:cubicBezTo>
                      <a:pt x="20896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20896" y="21600"/>
                      <a:pt x="20027" y="21600"/>
                    </a:cubicBezTo>
                    <a:lnTo>
                      <a:pt x="1573" y="21600"/>
                    </a:lnTo>
                    <a:cubicBezTo>
                      <a:pt x="704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77978" y="77977"/>
                <a:ext cx="1986046" cy="770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read MISS</a:t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read </a:t>
                </a:r>
                <a:r>
                  <a:rPr b="0" i="0" lang="en-US" sz="1600" u="sng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data block 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from main memory</a:t>
                </a:r>
                <a:endParaRPr/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-2" y="1308609"/>
              <a:ext cx="2412649" cy="405787"/>
              <a:chOff x="0" y="0"/>
              <a:chExt cx="2412648" cy="405785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2412648" cy="405785"/>
              </a:xfrm>
              <a:custGeom>
                <a:rect b="b" l="l" r="r" t="t"/>
                <a:pathLst>
                  <a:path extrusionOk="0" h="21600" w="2160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402107" y="46196"/>
                <a:ext cx="1760236" cy="313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stall CPU, wait . . . </a:t>
                </a:r>
                <a:endParaRPr/>
              </a:p>
            </p:txBody>
          </p:sp>
        </p:grpSp>
        <p:cxnSp>
          <p:nvCxnSpPr>
            <p:cNvPr id="396" name="Google Shape;396;p21"/>
            <p:cNvCxnSpPr/>
            <p:nvPr/>
          </p:nvCxnSpPr>
          <p:spPr>
            <a:xfrm>
              <a:off x="1191731" y="935731"/>
              <a:ext cx="21056" cy="37288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397" name="Google Shape;397;p21"/>
            <p:cNvGrpSpPr/>
            <p:nvPr/>
          </p:nvGrpSpPr>
          <p:grpSpPr>
            <a:xfrm>
              <a:off x="46703" y="2147766"/>
              <a:ext cx="2319230" cy="1178782"/>
              <a:chOff x="-2" y="-1"/>
              <a:chExt cx="2319229" cy="1178780"/>
            </a:xfrm>
          </p:grpSpPr>
          <p:sp>
            <p:nvSpPr>
              <p:cNvPr id="398" name="Google Shape;398;p21"/>
              <p:cNvSpPr/>
              <p:nvPr/>
            </p:nvSpPr>
            <p:spPr>
              <a:xfrm>
                <a:off x="-2" y="-1"/>
                <a:ext cx="2319229" cy="1178780"/>
              </a:xfrm>
              <a:custGeom>
                <a:rect b="b" l="l" r="r" t="t"/>
                <a:pathLst>
                  <a:path extrusionOk="0" h="21600" w="21600">
                    <a:moveTo>
                      <a:pt x="0" y="3600"/>
                    </a:moveTo>
                    <a:cubicBezTo>
                      <a:pt x="0" y="1612"/>
                      <a:pt x="819" y="0"/>
                      <a:pt x="1830" y="0"/>
                    </a:cubicBezTo>
                    <a:lnTo>
                      <a:pt x="19770" y="0"/>
                    </a:lnTo>
                    <a:cubicBezTo>
                      <a:pt x="20781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20781" y="21600"/>
                      <a:pt x="19770" y="21600"/>
                    </a:cubicBezTo>
                    <a:lnTo>
                      <a:pt x="1830" y="21600"/>
                    </a:lnTo>
                    <a:cubicBezTo>
                      <a:pt x="819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1"/>
              <p:cNvSpPr txBox="1"/>
              <p:nvPr/>
            </p:nvSpPr>
            <p:spPr>
              <a:xfrm>
                <a:off x="98230" y="98231"/>
                <a:ext cx="2122764" cy="999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return data to CPU,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place block in cache,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line to replace?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which one?</a:t>
                </a:r>
                <a:endParaRPr/>
              </a:p>
            </p:txBody>
          </p:sp>
        </p:grpSp>
        <p:cxnSp>
          <p:nvCxnSpPr>
            <p:cNvPr id="400" name="Google Shape;400;p21"/>
            <p:cNvCxnSpPr/>
            <p:nvPr/>
          </p:nvCxnSpPr>
          <p:spPr>
            <a:xfrm flipH="1">
              <a:off x="1206318" y="1714390"/>
              <a:ext cx="4" cy="43338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01" name="Google Shape;401;p21"/>
          <p:cNvGrpSpPr/>
          <p:nvPr/>
        </p:nvGrpSpPr>
        <p:grpSpPr>
          <a:xfrm>
            <a:off x="573746" y="3136756"/>
            <a:ext cx="2800078" cy="1452889"/>
            <a:chOff x="-2" y="0"/>
            <a:chExt cx="2800076" cy="1452887"/>
          </a:xfrm>
        </p:grpSpPr>
        <p:sp>
          <p:nvSpPr>
            <p:cNvPr id="402" name="Google Shape;402;p21"/>
            <p:cNvSpPr/>
            <p:nvPr/>
          </p:nvSpPr>
          <p:spPr>
            <a:xfrm>
              <a:off x="3536" y="1106495"/>
              <a:ext cx="2793000" cy="346392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21"/>
            <p:cNvCxnSpPr/>
            <p:nvPr/>
          </p:nvCxnSpPr>
          <p:spPr>
            <a:xfrm flipH="1" rot="10800000">
              <a:off x="1261580" y="0"/>
              <a:ext cx="2" cy="1097552"/>
            </a:xfrm>
            <a:prstGeom prst="straightConnector1">
              <a:avLst/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4" name="Google Shape;404;p21"/>
            <p:cNvSpPr txBox="1"/>
            <p:nvPr/>
          </p:nvSpPr>
          <p:spPr>
            <a:xfrm>
              <a:off x="-2" y="1122995"/>
              <a:ext cx="2800076" cy="313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hit time = 1 CPU clock cycle</a:t>
              </a:r>
              <a:endParaRPr/>
            </a:p>
          </p:txBody>
        </p:sp>
      </p:grpSp>
      <p:grpSp>
        <p:nvGrpSpPr>
          <p:cNvPr id="405" name="Google Shape;405;p21"/>
          <p:cNvGrpSpPr/>
          <p:nvPr/>
        </p:nvGrpSpPr>
        <p:grpSpPr>
          <a:xfrm>
            <a:off x="2620760" y="4483403"/>
            <a:ext cx="3801911" cy="1659759"/>
            <a:chOff x="0" y="-1"/>
            <a:chExt cx="3801909" cy="1659758"/>
          </a:xfrm>
        </p:grpSpPr>
        <p:sp>
          <p:nvSpPr>
            <p:cNvPr id="406" name="Google Shape;406;p21"/>
            <p:cNvSpPr/>
            <p:nvPr/>
          </p:nvSpPr>
          <p:spPr>
            <a:xfrm>
              <a:off x="0" y="1285793"/>
              <a:ext cx="3562844" cy="373964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" name="Google Shape;407;p21"/>
            <p:cNvCxnSpPr/>
            <p:nvPr/>
          </p:nvCxnSpPr>
          <p:spPr>
            <a:xfrm flipH="1" rot="10800000">
              <a:off x="1812666" y="-1"/>
              <a:ext cx="1989243" cy="1276140"/>
            </a:xfrm>
            <a:prstGeom prst="straightConnector1">
              <a:avLst/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8" name="Google Shape;408;p21"/>
            <p:cNvSpPr txBox="1"/>
            <p:nvPr/>
          </p:nvSpPr>
          <p:spPr>
            <a:xfrm>
              <a:off x="0" y="1285793"/>
              <a:ext cx="3562843" cy="313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miss time = 100s of CPU clock cycles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2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4" name="Google Shape;414;p22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definitions: hits and misses</a:t>
            </a:r>
            <a:endParaRPr/>
          </a:p>
        </p:txBody>
      </p:sp>
      <p:sp>
        <p:nvSpPr>
          <p:cNvPr id="415" name="Google Shape;415;p22"/>
          <p:cNvSpPr txBox="1"/>
          <p:nvPr>
            <p:ph idx="1" type="body"/>
          </p:nvPr>
        </p:nvSpPr>
        <p:spPr>
          <a:xfrm>
            <a:off x="218963" y="939685"/>
            <a:ext cx="8572725" cy="5413606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33"/>
                </a:solidFill>
              </a:rPr>
              <a:t>cache hit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occurs if the cache contains the data that we’re looking for. Hits are good, because the cache can return the data much faster than main memory.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33"/>
                </a:solidFill>
              </a:rPr>
              <a:t>cache miss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occurs if the cache does not contain the requested data. This is bad, since the CPU must then wait for the slower main memory.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There are two basic measurements of cache performance.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hit rate</a:t>
            </a:r>
            <a:r>
              <a:rPr lang="en-US" sz="1800">
                <a:solidFill>
                  <a:srgbClr val="000000"/>
                </a:solidFill>
              </a:rPr>
              <a:t> is the percentage of memory accesses that are handled by the cache.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The </a:t>
            </a:r>
            <a:r>
              <a:rPr lang="en-US">
                <a:solidFill>
                  <a:srgbClr val="FF0000"/>
                </a:solidFill>
              </a:rPr>
              <a:t>miss rate</a:t>
            </a:r>
            <a:r>
              <a:rPr lang="en-US" sz="1800">
                <a:solidFill>
                  <a:srgbClr val="000000"/>
                </a:solidFill>
              </a:rPr>
              <a:t> (1 </a:t>
            </a: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-</a:t>
            </a:r>
            <a:r>
              <a:rPr lang="en-US" sz="1800">
                <a:solidFill>
                  <a:srgbClr val="000000"/>
                </a:solidFill>
              </a:rPr>
              <a:t> hit rate) is the percentage of accesses that must be handled by the slower main RAM.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Typical caches have a hit rate of 95% or higher, so in fact most memory accesses will be handled by the cache and will be dramatically faster.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 future lectures, we’ll talk more about cache performance.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Today we’ll talk about implementation!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1" name="Google Shape;421;p2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operation</a:t>
            </a:r>
            <a:endParaRPr/>
          </a:p>
        </p:txBody>
      </p:sp>
      <p:grpSp>
        <p:nvGrpSpPr>
          <p:cNvPr id="422" name="Google Shape;422;p23"/>
          <p:cNvGrpSpPr/>
          <p:nvPr/>
        </p:nvGrpSpPr>
        <p:grpSpPr>
          <a:xfrm>
            <a:off x="586311" y="1202294"/>
            <a:ext cx="7697070" cy="3042648"/>
            <a:chOff x="-1" y="-1"/>
            <a:chExt cx="7697068" cy="3042646"/>
          </a:xfrm>
        </p:grpSpPr>
        <p:sp>
          <p:nvSpPr>
            <p:cNvPr id="423" name="Google Shape;423;p23"/>
            <p:cNvSpPr/>
            <p:nvPr/>
          </p:nvSpPr>
          <p:spPr>
            <a:xfrm>
              <a:off x="5638933" y="297198"/>
              <a:ext cx="1143088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4" name="Google Shape;424;p23"/>
            <p:cNvSpPr txBox="1"/>
            <p:nvPr/>
          </p:nvSpPr>
          <p:spPr>
            <a:xfrm>
              <a:off x="3458354" y="322917"/>
              <a:ext cx="530666" cy="18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...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...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1022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1023</a:t>
              </a:r>
              <a:endParaRPr/>
            </a:p>
          </p:txBody>
        </p:sp>
        <p:sp>
          <p:nvSpPr>
            <p:cNvPr id="425" name="Google Shape;425;p23"/>
            <p:cNvSpPr txBox="1"/>
            <p:nvPr/>
          </p:nvSpPr>
          <p:spPr>
            <a:xfrm>
              <a:off x="3424717" y="-1"/>
              <a:ext cx="535875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Index</a:t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638933" y="526919"/>
              <a:ext cx="1143088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638933" y="756639"/>
              <a:ext cx="1143088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638933" y="984959"/>
              <a:ext cx="1143088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495848" y="297198"/>
              <a:ext cx="1143088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495848" y="526919"/>
              <a:ext cx="1143088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495848" y="756639"/>
              <a:ext cx="1143088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495848" y="984959"/>
              <a:ext cx="1143088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3" name="Google Shape;433;p23"/>
            <p:cNvSpPr txBox="1"/>
            <p:nvPr/>
          </p:nvSpPr>
          <p:spPr>
            <a:xfrm>
              <a:off x="4864683" y="-1"/>
              <a:ext cx="367885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Tag</a:t>
              </a:r>
              <a:endParaRPr/>
            </a:p>
          </p:txBody>
        </p:sp>
        <p:sp>
          <p:nvSpPr>
            <p:cNvPr id="434" name="Google Shape;434;p23"/>
            <p:cNvSpPr txBox="1"/>
            <p:nvPr/>
          </p:nvSpPr>
          <p:spPr>
            <a:xfrm>
              <a:off x="5923265" y="-1"/>
              <a:ext cx="470502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</a:t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114819" y="297198"/>
              <a:ext cx="381031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114819" y="526919"/>
              <a:ext cx="381031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114819" y="756639"/>
              <a:ext cx="381031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114819" y="984959"/>
              <a:ext cx="381031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9" name="Google Shape;439;p23"/>
            <p:cNvSpPr txBox="1"/>
            <p:nvPr/>
          </p:nvSpPr>
          <p:spPr>
            <a:xfrm>
              <a:off x="4068165" y="-1"/>
              <a:ext cx="490210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Valid</a:t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-1" y="375639"/>
              <a:ext cx="1677105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677102" y="375639"/>
              <a:ext cx="762060" cy="2283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5638933" y="1213279"/>
              <a:ext cx="1143088" cy="226922"/>
            </a:xfrm>
            <a:prstGeom prst="rect">
              <a:avLst/>
            </a:prstGeom>
            <a:solidFill>
              <a:srgbClr val="DDDDDD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495848" y="1213279"/>
              <a:ext cx="1143088" cy="226922"/>
            </a:xfrm>
            <a:prstGeom prst="rect">
              <a:avLst/>
            </a:prstGeom>
            <a:solidFill>
              <a:srgbClr val="DDDDDD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114819" y="1213279"/>
              <a:ext cx="381031" cy="226922"/>
            </a:xfrm>
            <a:prstGeom prst="rect">
              <a:avLst/>
            </a:prstGeom>
            <a:solidFill>
              <a:srgbClr val="DDDDDD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638933" y="1440198"/>
              <a:ext cx="1143088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495848" y="1440198"/>
              <a:ext cx="1143088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114819" y="1440198"/>
              <a:ext cx="381031" cy="226922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8" name="Google Shape;448;p23"/>
            <p:cNvSpPr txBox="1"/>
            <p:nvPr/>
          </p:nvSpPr>
          <p:spPr>
            <a:xfrm>
              <a:off x="469604" y="75639"/>
              <a:ext cx="1433556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Address (32 bits)</a:t>
              </a:r>
              <a:endParaRPr/>
            </a:p>
          </p:txBody>
        </p:sp>
        <p:cxnSp>
          <p:nvCxnSpPr>
            <p:cNvPr id="449" name="Google Shape;449;p23"/>
            <p:cNvCxnSpPr/>
            <p:nvPr/>
          </p:nvCxnSpPr>
          <p:spPr>
            <a:xfrm>
              <a:off x="2056688" y="603959"/>
              <a:ext cx="3" cy="682161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0" name="Google Shape;450;p23"/>
            <p:cNvSpPr/>
            <p:nvPr/>
          </p:nvSpPr>
          <p:spPr>
            <a:xfrm>
              <a:off x="5638933" y="1669921"/>
              <a:ext cx="1143088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495848" y="1669921"/>
              <a:ext cx="1143088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114819" y="1669921"/>
              <a:ext cx="381031" cy="2297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638933" y="1899641"/>
              <a:ext cx="1143088" cy="2283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495848" y="1899641"/>
              <a:ext cx="1143088" cy="2283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114819" y="1899641"/>
              <a:ext cx="381031" cy="228323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6" name="Google Shape;456;p23"/>
            <p:cNvCxnSpPr/>
            <p:nvPr/>
          </p:nvCxnSpPr>
          <p:spPr>
            <a:xfrm>
              <a:off x="2056688" y="1288920"/>
              <a:ext cx="1525560" cy="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7" name="Google Shape;457;p23"/>
            <p:cNvCxnSpPr/>
            <p:nvPr/>
          </p:nvCxnSpPr>
          <p:spPr>
            <a:xfrm flipH="1">
              <a:off x="915045" y="603959"/>
              <a:ext cx="3" cy="197924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8" name="Google Shape;458;p23"/>
            <p:cNvCxnSpPr/>
            <p:nvPr/>
          </p:nvCxnSpPr>
          <p:spPr>
            <a:xfrm>
              <a:off x="915045" y="2583200"/>
              <a:ext cx="3889669" cy="3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9" name="Google Shape;459;p23"/>
            <p:cNvCxnSpPr/>
            <p:nvPr/>
          </p:nvCxnSpPr>
          <p:spPr>
            <a:xfrm>
              <a:off x="5029865" y="1288919"/>
              <a:ext cx="3" cy="1143003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0" name="Google Shape;460;p23"/>
            <p:cNvSpPr txBox="1"/>
            <p:nvPr/>
          </p:nvSpPr>
          <p:spPr>
            <a:xfrm>
              <a:off x="4935808" y="2468097"/>
              <a:ext cx="208317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4801825" y="2431921"/>
              <a:ext cx="456085" cy="381005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23"/>
            <p:cNvSpPr txBox="1"/>
            <p:nvPr/>
          </p:nvSpPr>
          <p:spPr>
            <a:xfrm>
              <a:off x="6999366" y="1064558"/>
              <a:ext cx="654987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 CPU</a:t>
              </a:r>
              <a:endParaRPr/>
            </a:p>
          </p:txBody>
        </p:sp>
        <p:cxnSp>
          <p:nvCxnSpPr>
            <p:cNvPr id="463" name="Google Shape;463;p23"/>
            <p:cNvCxnSpPr/>
            <p:nvPr/>
          </p:nvCxnSpPr>
          <p:spPr>
            <a:xfrm>
              <a:off x="4344302" y="1288919"/>
              <a:ext cx="3" cy="1676685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4" name="Google Shape;464;p23"/>
            <p:cNvCxnSpPr/>
            <p:nvPr/>
          </p:nvCxnSpPr>
          <p:spPr>
            <a:xfrm>
              <a:off x="4344302" y="2964201"/>
              <a:ext cx="1524117" cy="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5" name="Google Shape;465;p23"/>
            <p:cNvCxnSpPr/>
            <p:nvPr/>
          </p:nvCxnSpPr>
          <p:spPr>
            <a:xfrm>
              <a:off x="6171507" y="1365960"/>
              <a:ext cx="1525560" cy="2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6" name="Google Shape;466;p23"/>
            <p:cNvCxnSpPr/>
            <p:nvPr/>
          </p:nvCxnSpPr>
          <p:spPr>
            <a:xfrm>
              <a:off x="5257905" y="2583200"/>
              <a:ext cx="610514" cy="3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7" name="Google Shape;467;p23"/>
            <p:cNvSpPr/>
            <p:nvPr/>
          </p:nvSpPr>
          <p:spPr>
            <a:xfrm>
              <a:off x="5868416" y="2508961"/>
              <a:ext cx="684123" cy="5336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68" name="Google Shape;468;p23"/>
            <p:cNvCxnSpPr/>
            <p:nvPr/>
          </p:nvCxnSpPr>
          <p:spPr>
            <a:xfrm>
              <a:off x="6552536" y="2737281"/>
              <a:ext cx="1065151" cy="3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9" name="Google Shape;469;p23"/>
            <p:cNvSpPr txBox="1"/>
            <p:nvPr/>
          </p:nvSpPr>
          <p:spPr>
            <a:xfrm>
              <a:off x="7144479" y="2437981"/>
              <a:ext cx="341667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Hit</a:t>
              </a:r>
              <a:endParaRPr/>
            </a:p>
          </p:txBody>
        </p:sp>
        <p:cxnSp>
          <p:nvCxnSpPr>
            <p:cNvPr id="470" name="Google Shape;470;p23"/>
            <p:cNvCxnSpPr/>
            <p:nvPr/>
          </p:nvCxnSpPr>
          <p:spPr>
            <a:xfrm flipH="1" rot="10800000">
              <a:off x="1905142" y="907920"/>
              <a:ext cx="304537" cy="7984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23"/>
            <p:cNvCxnSpPr/>
            <p:nvPr/>
          </p:nvCxnSpPr>
          <p:spPr>
            <a:xfrm flipH="1" rot="10800000">
              <a:off x="762057" y="907920"/>
              <a:ext cx="304537" cy="7984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2" name="Google Shape;472;p23"/>
            <p:cNvSpPr txBox="1"/>
            <p:nvPr/>
          </p:nvSpPr>
          <p:spPr>
            <a:xfrm>
              <a:off x="1719419" y="683558"/>
              <a:ext cx="290618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</a:t>
              </a:r>
              <a:endParaRPr/>
            </a:p>
          </p:txBody>
        </p:sp>
        <p:sp>
          <p:nvSpPr>
            <p:cNvPr id="473" name="Google Shape;473;p23"/>
            <p:cNvSpPr txBox="1"/>
            <p:nvPr/>
          </p:nvSpPr>
          <p:spPr>
            <a:xfrm>
              <a:off x="576334" y="683558"/>
              <a:ext cx="290618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22</a:t>
              </a:r>
              <a:endParaRPr/>
            </a:p>
          </p:txBody>
        </p:sp>
        <p:sp>
          <p:nvSpPr>
            <p:cNvPr id="474" name="Google Shape;474;p23"/>
            <p:cNvSpPr txBox="1"/>
            <p:nvPr/>
          </p:nvSpPr>
          <p:spPr>
            <a:xfrm>
              <a:off x="2436064" y="990319"/>
              <a:ext cx="535875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Index</a:t>
              </a:r>
              <a:endParaRPr/>
            </a:p>
          </p:txBody>
        </p:sp>
        <p:sp>
          <p:nvSpPr>
            <p:cNvPr id="475" name="Google Shape;475;p23"/>
            <p:cNvSpPr txBox="1"/>
            <p:nvPr/>
          </p:nvSpPr>
          <p:spPr>
            <a:xfrm>
              <a:off x="2500574" y="2286002"/>
              <a:ext cx="367885" cy="29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Tag</a:t>
              </a:r>
              <a:endParaRPr/>
            </a:p>
          </p:txBody>
        </p:sp>
      </p:grpSp>
      <p:sp>
        <p:nvSpPr>
          <p:cNvPr id="476" name="Google Shape;476;p23"/>
          <p:cNvSpPr txBox="1"/>
          <p:nvPr/>
        </p:nvSpPr>
        <p:spPr>
          <a:xfrm>
            <a:off x="366008" y="4222120"/>
            <a:ext cx="6258032" cy="1950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mapped cache: modulo hashing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1K cache lines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bits for index (modulo mapping)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➔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 bits for address tag (32 -10)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cache hit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🡸➔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[stored tag == address tag]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MS Gothic"/>
                <a:ea typeface="MS Gothic"/>
                <a:cs typeface="MS Gothic"/>
                <a:sym typeface="MS Gothic"/>
              </a:rPr>
              <a:t>∧[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valid bit == 1]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2" name="Google Shape;482;p2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associative caches</a:t>
            </a:r>
            <a:endParaRPr/>
          </a:p>
        </p:txBody>
      </p:sp>
      <p:sp>
        <p:nvSpPr>
          <p:cNvPr id="483" name="Google Shape;483;p24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Fully associative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Allow a given block to go in any cache entry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Requires all entries to be searched at once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Comparator per entry (expensive)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i="1" lang="en-US"/>
              <a:t>n</a:t>
            </a:r>
            <a:r>
              <a:rPr i="0" lang="en-US"/>
              <a:t>-way set associative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Each set contains </a:t>
            </a:r>
            <a:r>
              <a:rPr i="1" lang="en-US"/>
              <a:t>n</a:t>
            </a:r>
            <a:r>
              <a:rPr lang="en-US" sz="1800">
                <a:solidFill>
                  <a:srgbClr val="000000"/>
                </a:solidFill>
              </a:rPr>
              <a:t> entries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Block number determines which set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(Block number) modulo (#Sets in cache)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Search all entries in a given set at once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i="1" lang="en-US" sz="1800">
                <a:solidFill>
                  <a:srgbClr val="000000"/>
                </a:solidFill>
              </a:rPr>
              <a:t>n</a:t>
            </a:r>
            <a:r>
              <a:rPr i="0" lang="en-US"/>
              <a:t> comparators (less expensive)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9" name="Google Shape;489;p2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associativity</a:t>
            </a:r>
            <a:endParaRPr/>
          </a:p>
        </p:txBody>
      </p:sp>
      <p:graphicFrame>
        <p:nvGraphicFramePr>
          <p:cNvPr id="490" name="Google Shape;490;p25"/>
          <p:cNvGraphicFramePr/>
          <p:nvPr/>
        </p:nvGraphicFramePr>
        <p:xfrm>
          <a:off x="2284095" y="992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{29E8857F-959C-4BB5-9E62-F2677A7F2CF1}</a:tableStyleId>
              </a:tblPr>
              <a:tblGrid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</a:tblGrid>
              <a:tr h="3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8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9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14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15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16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17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18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19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24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25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26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27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28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29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30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25"/>
          <p:cNvGraphicFramePr/>
          <p:nvPr/>
        </p:nvGraphicFramePr>
        <p:xfrm>
          <a:off x="1936176" y="26743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{29E8857F-959C-4BB5-9E62-F2677A7F2CF1}</a:tableStyleId>
              </a:tblPr>
              <a:tblGrid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</a:tblGrid>
              <a:tr h="349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25"/>
          <p:cNvGraphicFramePr/>
          <p:nvPr/>
        </p:nvGraphicFramePr>
        <p:xfrm>
          <a:off x="1665234" y="38963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{29E8857F-959C-4BB5-9E62-F2677A7F2CF1}</a:tableStyleId>
              </a:tblPr>
              <a:tblGrid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</a:tblGrid>
              <a:tr h="3830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t/>
                      </a:r>
                      <a:endParaRPr b="0" i="1" sz="12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t/>
                      </a:r>
                      <a:endParaRPr b="0" i="1" sz="12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t/>
                      </a:r>
                      <a:endParaRPr b="0" i="1" sz="12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7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3" name="Google Shape;493;p25"/>
          <p:cNvGraphicFramePr/>
          <p:nvPr/>
        </p:nvGraphicFramePr>
        <p:xfrm>
          <a:off x="1828799" y="51279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{29E8857F-959C-4BB5-9E62-F2677A7F2CF1}</a:tableStyleId>
              </a:tblPr>
              <a:tblGrid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  <a:gridCol w="208275"/>
              </a:tblGrid>
              <a:tr h="3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Times New Roman"/>
                        <a:buNone/>
                      </a:pPr>
                      <a:r>
                        <a:rPr i="1" lang="en-US" sz="12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494" name="Google Shape;494;p25"/>
          <p:cNvSpPr txBox="1"/>
          <p:nvPr/>
        </p:nvSpPr>
        <p:spPr>
          <a:xfrm>
            <a:off x="871880" y="1616477"/>
            <a:ext cx="1334847" cy="31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memory</a:t>
            </a:r>
            <a:endParaRPr/>
          </a:p>
        </p:txBody>
      </p:sp>
      <p:sp>
        <p:nvSpPr>
          <p:cNvPr id="495" name="Google Shape;495;p25"/>
          <p:cNvSpPr txBox="1"/>
          <p:nvPr/>
        </p:nvSpPr>
        <p:spPr>
          <a:xfrm>
            <a:off x="1452373" y="1066478"/>
            <a:ext cx="747968" cy="31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#</a:t>
            </a:r>
            <a:endParaRPr/>
          </a:p>
        </p:txBody>
      </p:sp>
      <p:sp>
        <p:nvSpPr>
          <p:cNvPr id="496" name="Google Shape;496;p25"/>
          <p:cNvSpPr txBox="1"/>
          <p:nvPr/>
        </p:nvSpPr>
        <p:spPr>
          <a:xfrm>
            <a:off x="336751" y="2615601"/>
            <a:ext cx="1500950" cy="313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direct mapped</a:t>
            </a: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288642" y="3864897"/>
            <a:ext cx="1270036" cy="541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2-way set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associative</a:t>
            </a: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354449" y="5527933"/>
            <a:ext cx="1270035" cy="541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fully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associative</a:t>
            </a:r>
            <a:endParaRPr/>
          </a:p>
        </p:txBody>
      </p:sp>
      <p:cxnSp>
        <p:nvCxnSpPr>
          <p:cNvPr id="499" name="Google Shape;499;p25"/>
          <p:cNvCxnSpPr/>
          <p:nvPr/>
        </p:nvCxnSpPr>
        <p:spPr>
          <a:xfrm flipH="1">
            <a:off x="2809468" y="1606855"/>
            <a:ext cx="3733130" cy="165496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p25"/>
          <p:cNvSpPr txBox="1"/>
          <p:nvPr/>
        </p:nvSpPr>
        <p:spPr>
          <a:xfrm>
            <a:off x="566123" y="2950816"/>
            <a:ext cx="1079148" cy="26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 mod 8 = 4</a:t>
            </a:r>
            <a:endParaRPr/>
          </a:p>
        </p:txBody>
      </p:sp>
      <p:cxnSp>
        <p:nvCxnSpPr>
          <p:cNvPr id="501" name="Google Shape;501;p25"/>
          <p:cNvCxnSpPr/>
          <p:nvPr/>
        </p:nvCxnSpPr>
        <p:spPr>
          <a:xfrm flipH="1">
            <a:off x="1991641" y="1597233"/>
            <a:ext cx="4579822" cy="2809591"/>
          </a:xfrm>
          <a:prstGeom prst="straightConnector1">
            <a:avLst/>
          </a:prstGeom>
          <a:noFill/>
          <a:ln cap="flat" cmpd="sng" w="12700">
            <a:solidFill>
              <a:srgbClr val="008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2" name="Google Shape;502;p25"/>
          <p:cNvSpPr txBox="1"/>
          <p:nvPr/>
        </p:nvSpPr>
        <p:spPr>
          <a:xfrm>
            <a:off x="343285" y="4411793"/>
            <a:ext cx="1079149" cy="26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20 mod 4 = 0</a:t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 rot="5400000">
            <a:off x="3008838" y="2102674"/>
            <a:ext cx="4039203" cy="30668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4498216" y="5362811"/>
            <a:ext cx="1079151" cy="26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anywhere</a:t>
            </a:r>
            <a:endParaRPr/>
          </a:p>
        </p:txBody>
      </p:sp>
      <p:sp>
        <p:nvSpPr>
          <p:cNvPr id="505" name="Google Shape;505;p25"/>
          <p:cNvSpPr txBox="1"/>
          <p:nvPr/>
        </p:nvSpPr>
        <p:spPr>
          <a:xfrm>
            <a:off x="4098744" y="3257169"/>
            <a:ext cx="2241801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cache line per index</a:t>
            </a:r>
            <a:endParaRPr/>
          </a:p>
        </p:txBody>
      </p:sp>
      <p:sp>
        <p:nvSpPr>
          <p:cNvPr id="506" name="Google Shape;506;p25"/>
          <p:cNvSpPr txBox="1"/>
          <p:nvPr/>
        </p:nvSpPr>
        <p:spPr>
          <a:xfrm>
            <a:off x="4183793" y="4458353"/>
            <a:ext cx="2241804" cy="2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two cache lines per index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2" name="Google Shape;512;p2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4-way set associative cache organization</a:t>
            </a:r>
            <a:endParaRPr/>
          </a:p>
        </p:txBody>
      </p:sp>
      <p:pic>
        <p:nvPicPr>
          <p:cNvPr descr="image23.png" id="513" name="Google Shape;5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36" y="1033403"/>
            <a:ext cx="6061079" cy="5041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6"/>
          <p:cNvGrpSpPr/>
          <p:nvPr/>
        </p:nvGrpSpPr>
        <p:grpSpPr>
          <a:xfrm>
            <a:off x="5429545" y="4554030"/>
            <a:ext cx="3342487" cy="1758160"/>
            <a:chOff x="-1" y="0"/>
            <a:chExt cx="3342486" cy="1758159"/>
          </a:xfrm>
        </p:grpSpPr>
        <p:sp>
          <p:nvSpPr>
            <p:cNvPr id="515" name="Google Shape;515;p26"/>
            <p:cNvSpPr/>
            <p:nvPr/>
          </p:nvSpPr>
          <p:spPr>
            <a:xfrm>
              <a:off x="-1" y="0"/>
              <a:ext cx="3342486" cy="1758159"/>
            </a:xfrm>
            <a:custGeom>
              <a:rect b="b" l="l" r="r" t="t"/>
              <a:pathLst>
                <a:path extrusionOk="0" h="21600" w="21600">
                  <a:moveTo>
                    <a:pt x="7399" y="0"/>
                  </a:moveTo>
                  <a:cubicBezTo>
                    <a:pt x="7173" y="0"/>
                    <a:pt x="6989" y="349"/>
                    <a:pt x="6989" y="780"/>
                  </a:cubicBezTo>
                  <a:lnTo>
                    <a:pt x="6989" y="9830"/>
                  </a:lnTo>
                  <a:lnTo>
                    <a:pt x="0" y="11390"/>
                  </a:lnTo>
                  <a:lnTo>
                    <a:pt x="6989" y="12950"/>
                  </a:lnTo>
                  <a:lnTo>
                    <a:pt x="6989" y="20820"/>
                  </a:lnTo>
                  <a:cubicBezTo>
                    <a:pt x="6989" y="21251"/>
                    <a:pt x="7173" y="21600"/>
                    <a:pt x="7399" y="21600"/>
                  </a:cubicBezTo>
                  <a:lnTo>
                    <a:pt x="21190" y="21600"/>
                  </a:lnTo>
                  <a:cubicBezTo>
                    <a:pt x="21416" y="21600"/>
                    <a:pt x="21600" y="21251"/>
                    <a:pt x="21600" y="20820"/>
                  </a:cubicBezTo>
                  <a:lnTo>
                    <a:pt x="21600" y="780"/>
                  </a:lnTo>
                  <a:cubicBezTo>
                    <a:pt x="21600" y="349"/>
                    <a:pt x="21416" y="0"/>
                    <a:pt x="21190" y="0"/>
                  </a:cubicBezTo>
                  <a:lnTo>
                    <a:pt x="7399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4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6"/>
            <p:cNvSpPr txBox="1"/>
            <p:nvPr/>
          </p:nvSpPr>
          <p:spPr>
            <a:xfrm>
              <a:off x="1178586" y="0"/>
              <a:ext cx="2163897" cy="1684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3FF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n-way</a:t>
              </a:r>
              <a:r>
                <a:rPr b="0" i="0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 set associative cache is </a:t>
              </a:r>
              <a:r>
                <a:rPr b="0" i="1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b="0" i="0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 direct mapped caches in parallel with an </a:t>
              </a:r>
              <a:r>
                <a:rPr b="0" i="1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n-way</a:t>
              </a:r>
              <a:r>
                <a:rPr b="0" i="0" lang="en-US" sz="1800" u="none" cap="none" strike="noStrike">
                  <a:solidFill>
                    <a:srgbClr val="0433FF"/>
                  </a:solidFill>
                  <a:latin typeface="Arial"/>
                  <a:ea typeface="Arial"/>
                  <a:cs typeface="Arial"/>
                  <a:sym typeface="Arial"/>
                </a:rPr>
                <a:t> multiplexor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2" name="Google Shape;522;p2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address and the cache</a:t>
            </a:r>
            <a:endParaRPr/>
          </a:p>
        </p:txBody>
      </p:sp>
      <p:grpSp>
        <p:nvGrpSpPr>
          <p:cNvPr id="523" name="Google Shape;523;p27"/>
          <p:cNvGrpSpPr/>
          <p:nvPr/>
        </p:nvGrpSpPr>
        <p:grpSpPr>
          <a:xfrm>
            <a:off x="4487332" y="2150531"/>
            <a:ext cx="1322392" cy="393448"/>
            <a:chOff x="-1" y="-1"/>
            <a:chExt cx="1322391" cy="393446"/>
          </a:xfrm>
        </p:grpSpPr>
        <p:sp>
          <p:nvSpPr>
            <p:cNvPr id="524" name="Google Shape;524;p27"/>
            <p:cNvSpPr/>
            <p:nvPr/>
          </p:nvSpPr>
          <p:spPr>
            <a:xfrm>
              <a:off x="-1" y="-1"/>
              <a:ext cx="1322391" cy="393446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7"/>
            <p:cNvSpPr txBox="1"/>
            <p:nvPr/>
          </p:nvSpPr>
          <p:spPr>
            <a:xfrm>
              <a:off x="-1" y="21391"/>
              <a:ext cx="1322391" cy="350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offset</a:t>
              </a:r>
              <a:endParaRPr/>
            </a:p>
          </p:txBody>
        </p:sp>
      </p:grpSp>
      <p:sp>
        <p:nvSpPr>
          <p:cNvPr id="526" name="Google Shape;526;p27"/>
          <p:cNvSpPr/>
          <p:nvPr/>
        </p:nvSpPr>
        <p:spPr>
          <a:xfrm rot="-5400000">
            <a:off x="3462137" y="-297856"/>
            <a:ext cx="163913" cy="455612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96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15635" y="10800"/>
                  <a:pt x="21600" y="10800"/>
                </a:cubicBezTo>
                <a:cubicBezTo>
                  <a:pt x="1563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5965" y="0"/>
                  <a:pt x="0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C0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7"/>
          <p:cNvSpPr txBox="1"/>
          <p:nvPr/>
        </p:nvSpPr>
        <p:spPr>
          <a:xfrm>
            <a:off x="2716869" y="1452870"/>
            <a:ext cx="1654442" cy="35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32 bits</a:t>
            </a:r>
            <a:endParaRPr/>
          </a:p>
        </p:txBody>
      </p:sp>
      <p:sp>
        <p:nvSpPr>
          <p:cNvPr id="528" name="Google Shape;528;p27"/>
          <p:cNvSpPr/>
          <p:nvPr/>
        </p:nvSpPr>
        <p:spPr>
          <a:xfrm rot="-5400000">
            <a:off x="5058602" y="2071753"/>
            <a:ext cx="179852" cy="1241527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C0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>
            <a:off x="4820949" y="2834707"/>
            <a:ext cx="650522" cy="35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bits</a:t>
            </a: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>
            <a:off x="1286929" y="2150529"/>
            <a:ext cx="3213909" cy="393452"/>
            <a:chOff x="-2" y="-4"/>
            <a:chExt cx="3213907" cy="393451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-2" y="-4"/>
              <a:ext cx="2334094" cy="393451"/>
              <a:chOff x="-1" y="-2"/>
              <a:chExt cx="2334092" cy="393449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-1" y="-2"/>
                <a:ext cx="2334092" cy="393449"/>
              </a:xfrm>
              <a:prstGeom prst="rect">
                <a:avLst/>
              </a:prstGeom>
              <a:solidFill>
                <a:srgbClr val="FFFFFF"/>
              </a:solidFill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7"/>
              <p:cNvSpPr txBox="1"/>
              <p:nvPr/>
            </p:nvSpPr>
            <p:spPr>
              <a:xfrm>
                <a:off x="-1" y="21392"/>
                <a:ext cx="2334092" cy="350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tag</a:t>
                </a:r>
                <a:endParaRPr/>
              </a:p>
            </p:txBody>
          </p:sp>
        </p:grpSp>
        <p:grpSp>
          <p:nvGrpSpPr>
            <p:cNvPr id="534" name="Google Shape;534;p27"/>
            <p:cNvGrpSpPr/>
            <p:nvPr/>
          </p:nvGrpSpPr>
          <p:grpSpPr>
            <a:xfrm>
              <a:off x="2302934" y="-4"/>
              <a:ext cx="910971" cy="393451"/>
              <a:chOff x="0" y="-2"/>
              <a:chExt cx="910970" cy="393449"/>
            </a:xfrm>
          </p:grpSpPr>
          <p:sp>
            <p:nvSpPr>
              <p:cNvPr id="535" name="Google Shape;535;p27"/>
              <p:cNvSpPr/>
              <p:nvPr/>
            </p:nvSpPr>
            <p:spPr>
              <a:xfrm>
                <a:off x="0" y="-2"/>
                <a:ext cx="910970" cy="393449"/>
              </a:xfrm>
              <a:prstGeom prst="rect">
                <a:avLst/>
              </a:prstGeom>
              <a:solidFill>
                <a:srgbClr val="FFFFFF"/>
              </a:solidFill>
              <a:ln cap="flat" cmpd="sng" w="254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7"/>
              <p:cNvSpPr txBox="1"/>
              <p:nvPr/>
            </p:nvSpPr>
            <p:spPr>
              <a:xfrm>
                <a:off x="0" y="21392"/>
                <a:ext cx="910970" cy="350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index</a:t>
                </a:r>
                <a:endParaRPr/>
              </a:p>
            </p:txBody>
          </p:sp>
        </p:grpSp>
      </p:grpSp>
      <p:sp>
        <p:nvSpPr>
          <p:cNvPr id="537" name="Google Shape;537;p27"/>
          <p:cNvSpPr/>
          <p:nvPr/>
        </p:nvSpPr>
        <p:spPr>
          <a:xfrm rot="-5400000">
            <a:off x="2756464" y="1154662"/>
            <a:ext cx="179852" cy="3135218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C0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2089098" y="2890976"/>
            <a:ext cx="1514581" cy="350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address</a:t>
            </a:r>
            <a:endParaRPr/>
          </a:p>
        </p:txBody>
      </p:sp>
      <p:sp>
        <p:nvSpPr>
          <p:cNvPr id="539" name="Google Shape;539;p27"/>
          <p:cNvSpPr txBox="1"/>
          <p:nvPr/>
        </p:nvSpPr>
        <p:spPr>
          <a:xfrm>
            <a:off x="2089097" y="3990997"/>
            <a:ext cx="6803674" cy="2484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of block = 2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3000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no. bits in index = ln (no. sets in cache)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associativity = no. of lines per set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 size = block size * no. of lines =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block size * no. of sets * associativity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8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5" name="Google Shape;545;p2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how much associativity?</a:t>
            </a:r>
            <a:endParaRPr/>
          </a:p>
        </p:txBody>
      </p:sp>
      <p:sp>
        <p:nvSpPr>
          <p:cNvPr id="546" name="Google Shape;546;p28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Increased associativity decreases miss rate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But with diminishing returns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Simulation of a system with 64KB</a:t>
            </a:r>
            <a:b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D-cache, 16-word blocks, SPEC2000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1-way: 10.3%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2-way: 8.6%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4-way: 8.3%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8-way: 8.1%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rate flattens out after 8-way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2" name="Google Shape;552;p29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sources of misses: the 3 Cs</a:t>
            </a:r>
            <a:endParaRPr/>
          </a:p>
        </p:txBody>
      </p:sp>
      <p:sp>
        <p:nvSpPr>
          <p:cNvPr id="553" name="Google Shape;553;p29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compulsory misses (aka cold start misses)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first access to a block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capacity misses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due to finite cache size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 replaced block is later accessed again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conflict misses (aka collision misses)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in a non-fully associative cache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due to competition for entries in a set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would not occur in a fully associative cache of the same total size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3" name="Google Shape;103;p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some early read-only-memory</a:t>
            </a:r>
            <a:endParaRPr/>
          </a:p>
        </p:txBody>
      </p:sp>
      <p:pic>
        <p:nvPicPr>
          <p:cNvPr descr="image8.png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41" y="1082119"/>
            <a:ext cx="5045568" cy="2566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9.png"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915" y="1054100"/>
            <a:ext cx="2508087" cy="1465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0.png"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7127" y="2586383"/>
            <a:ext cx="2697449" cy="196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312443" y="3769821"/>
            <a:ext cx="3930735" cy="1251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Punched card – first widespread use in the Jacquard loom (18</a:t>
            </a:r>
            <a:r>
              <a:rPr b="0" baseline="30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century Lyon, France)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IBM, 50s to 70s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5946497" y="4939069"/>
            <a:ext cx="2955683" cy="1251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Punched paper tape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in Harvard Mark 1,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early personal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systems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analysis of misses</a:t>
            </a:r>
            <a:endParaRPr/>
          </a:p>
        </p:txBody>
      </p:sp>
      <p:pic>
        <p:nvPicPr>
          <p:cNvPr descr="Picture 3" id="559" name="Google Shape;5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323" y="949206"/>
            <a:ext cx="6408789" cy="43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0"/>
          <p:cNvSpPr txBox="1"/>
          <p:nvPr/>
        </p:nvSpPr>
        <p:spPr>
          <a:xfrm>
            <a:off x="666205" y="4924697"/>
            <a:ext cx="7628709" cy="120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SPEC2000 INT &amp; FP: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compulsory misses: 0.006%, not visible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capacity misses reduced by cache size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conflict misses depend on associativity and cache size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analysis of misses</a:t>
            </a:r>
            <a:endParaRPr/>
          </a:p>
        </p:txBody>
      </p:sp>
      <p:pic>
        <p:nvPicPr>
          <p:cNvPr descr="pasted-image.tiff" id="566" name="Google Shape;5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049" y="1896533"/>
            <a:ext cx="5753102" cy="365760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1"/>
          <p:cNvSpPr/>
          <p:nvPr/>
        </p:nvSpPr>
        <p:spPr>
          <a:xfrm>
            <a:off x="1644756" y="1775976"/>
            <a:ext cx="583904" cy="797125"/>
          </a:xfrm>
          <a:prstGeom prst="ellipse">
            <a:avLst/>
          </a:prstGeom>
          <a:noFill/>
          <a:ln cap="rnd" cmpd="sng" w="25400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31"/>
          <p:cNvSpPr/>
          <p:nvPr/>
        </p:nvSpPr>
        <p:spPr>
          <a:xfrm>
            <a:off x="6055888" y="4675278"/>
            <a:ext cx="583905" cy="360367"/>
          </a:xfrm>
          <a:prstGeom prst="ellipse">
            <a:avLst/>
          </a:prstGeom>
          <a:noFill/>
          <a:ln cap="rnd" cmpd="sng" w="25400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31"/>
          <p:cNvSpPr/>
          <p:nvPr/>
        </p:nvSpPr>
        <p:spPr>
          <a:xfrm>
            <a:off x="3592424" y="2706052"/>
            <a:ext cx="1959153" cy="1903415"/>
          </a:xfrm>
          <a:prstGeom prst="ellipse">
            <a:avLst/>
          </a:prstGeom>
          <a:noFill/>
          <a:ln cap="rnd" cmpd="sng" w="25400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0" name="Google Shape;570;p31"/>
          <p:cNvGrpSpPr/>
          <p:nvPr/>
        </p:nvGrpSpPr>
        <p:grpSpPr>
          <a:xfrm>
            <a:off x="4382163" y="1000917"/>
            <a:ext cx="2131654" cy="1728662"/>
            <a:chOff x="0" y="0"/>
            <a:chExt cx="2131653" cy="1728661"/>
          </a:xfrm>
        </p:grpSpPr>
        <p:sp>
          <p:nvSpPr>
            <p:cNvPr id="571" name="Google Shape;571;p31"/>
            <p:cNvSpPr/>
            <p:nvPr/>
          </p:nvSpPr>
          <p:spPr>
            <a:xfrm>
              <a:off x="0" y="0"/>
              <a:ext cx="2131653" cy="1728661"/>
            </a:xfrm>
            <a:custGeom>
              <a:rect b="b" l="l" r="r" t="t"/>
              <a:pathLst>
                <a:path extrusionOk="0" h="21600" w="21600">
                  <a:moveTo>
                    <a:pt x="0" y="1489"/>
                  </a:moveTo>
                  <a:cubicBezTo>
                    <a:pt x="0" y="667"/>
                    <a:pt x="541" y="0"/>
                    <a:pt x="1208" y="0"/>
                  </a:cubicBezTo>
                  <a:lnTo>
                    <a:pt x="3600" y="0"/>
                  </a:lnTo>
                  <a:lnTo>
                    <a:pt x="20392" y="0"/>
                  </a:lnTo>
                  <a:cubicBezTo>
                    <a:pt x="21059" y="0"/>
                    <a:pt x="21600" y="667"/>
                    <a:pt x="21600" y="1489"/>
                  </a:cubicBezTo>
                  <a:lnTo>
                    <a:pt x="21600" y="7446"/>
                  </a:lnTo>
                  <a:cubicBezTo>
                    <a:pt x="21600" y="8268"/>
                    <a:pt x="21059" y="8935"/>
                    <a:pt x="20392" y="8935"/>
                  </a:cubicBezTo>
                  <a:lnTo>
                    <a:pt x="9000" y="8935"/>
                  </a:lnTo>
                  <a:lnTo>
                    <a:pt x="3790" y="21600"/>
                  </a:lnTo>
                  <a:lnTo>
                    <a:pt x="3600" y="8935"/>
                  </a:lnTo>
                  <a:lnTo>
                    <a:pt x="1208" y="8935"/>
                  </a:lnTo>
                  <a:cubicBezTo>
                    <a:pt x="541" y="8935"/>
                    <a:pt x="0" y="8268"/>
                    <a:pt x="0" y="7446"/>
                  </a:cubicBezTo>
                  <a:lnTo>
                    <a:pt x="0" y="7446"/>
                  </a:lnTo>
                  <a:lnTo>
                    <a:pt x="0" y="5212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1"/>
            <p:cNvSpPr txBox="1"/>
            <p:nvPr/>
          </p:nvSpPr>
          <p:spPr>
            <a:xfrm>
              <a:off x="34908" y="48863"/>
              <a:ext cx="2061837" cy="617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conflict misses dominate</a:t>
              </a:r>
              <a:endParaRPr/>
            </a:p>
          </p:txBody>
        </p:sp>
      </p:grpSp>
      <p:grpSp>
        <p:nvGrpSpPr>
          <p:cNvPr id="573" name="Google Shape;573;p31"/>
          <p:cNvGrpSpPr/>
          <p:nvPr/>
        </p:nvGrpSpPr>
        <p:grpSpPr>
          <a:xfrm>
            <a:off x="185063" y="991591"/>
            <a:ext cx="1654655" cy="1021554"/>
            <a:chOff x="0" y="0"/>
            <a:chExt cx="1654653" cy="1021552"/>
          </a:xfrm>
        </p:grpSpPr>
        <p:sp>
          <p:nvSpPr>
            <p:cNvPr id="574" name="Google Shape;574;p31"/>
            <p:cNvSpPr/>
            <p:nvPr/>
          </p:nvSpPr>
          <p:spPr>
            <a:xfrm>
              <a:off x="0" y="0"/>
              <a:ext cx="1654653" cy="1021552"/>
            </a:xfrm>
            <a:custGeom>
              <a:rect b="b" l="l" r="r" t="t"/>
              <a:pathLst>
                <a:path extrusionOk="0" h="21600" w="21600">
                  <a:moveTo>
                    <a:pt x="0" y="3600"/>
                  </a:moveTo>
                  <a:cubicBezTo>
                    <a:pt x="0" y="1612"/>
                    <a:pt x="995" y="0"/>
                    <a:pt x="2223" y="0"/>
                  </a:cubicBezTo>
                  <a:lnTo>
                    <a:pt x="11011" y="0"/>
                  </a:lnTo>
                  <a:lnTo>
                    <a:pt x="16653" y="0"/>
                  </a:lnTo>
                  <a:cubicBezTo>
                    <a:pt x="17881" y="0"/>
                    <a:pt x="18876" y="1612"/>
                    <a:pt x="18876" y="3600"/>
                  </a:cubicBezTo>
                  <a:lnTo>
                    <a:pt x="18876" y="12600"/>
                  </a:lnTo>
                  <a:lnTo>
                    <a:pt x="21600" y="17520"/>
                  </a:lnTo>
                  <a:lnTo>
                    <a:pt x="18876" y="18000"/>
                  </a:lnTo>
                  <a:lnTo>
                    <a:pt x="18876" y="18000"/>
                  </a:lnTo>
                  <a:cubicBezTo>
                    <a:pt x="18876" y="19988"/>
                    <a:pt x="17881" y="21600"/>
                    <a:pt x="16653" y="21600"/>
                  </a:cubicBezTo>
                  <a:lnTo>
                    <a:pt x="2223" y="21600"/>
                  </a:lnTo>
                  <a:cubicBezTo>
                    <a:pt x="995" y="21600"/>
                    <a:pt x="0" y="19988"/>
                    <a:pt x="0" y="18000"/>
                  </a:cubicBezTo>
                  <a:lnTo>
                    <a:pt x="0" y="18000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1"/>
            <p:cNvSpPr txBox="1"/>
            <p:nvPr/>
          </p:nvSpPr>
          <p:spPr>
            <a:xfrm>
              <a:off x="49868" y="68747"/>
              <a:ext cx="1346235" cy="884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capacity misses dominate</a:t>
              </a:r>
              <a:endParaRPr/>
            </a:p>
          </p:txBody>
        </p:sp>
      </p:grpSp>
      <p:grpSp>
        <p:nvGrpSpPr>
          <p:cNvPr id="576" name="Google Shape;576;p31"/>
          <p:cNvGrpSpPr/>
          <p:nvPr/>
        </p:nvGrpSpPr>
        <p:grpSpPr>
          <a:xfrm>
            <a:off x="6585776" y="3183202"/>
            <a:ext cx="2178891" cy="1605375"/>
            <a:chOff x="0" y="0"/>
            <a:chExt cx="2178890" cy="1605374"/>
          </a:xfrm>
        </p:grpSpPr>
        <p:sp>
          <p:nvSpPr>
            <p:cNvPr id="577" name="Google Shape;577;p31"/>
            <p:cNvSpPr/>
            <p:nvPr/>
          </p:nvSpPr>
          <p:spPr>
            <a:xfrm>
              <a:off x="0" y="0"/>
              <a:ext cx="2178890" cy="1605374"/>
            </a:xfrm>
            <a:custGeom>
              <a:rect b="b" l="l" r="r" t="t"/>
              <a:pathLst>
                <a:path extrusionOk="0" h="21600" w="21600">
                  <a:moveTo>
                    <a:pt x="468" y="1604"/>
                  </a:moveTo>
                  <a:cubicBezTo>
                    <a:pt x="468" y="718"/>
                    <a:pt x="997" y="0"/>
                    <a:pt x="1650" y="0"/>
                  </a:cubicBezTo>
                  <a:lnTo>
                    <a:pt x="3990" y="0"/>
                  </a:lnTo>
                  <a:lnTo>
                    <a:pt x="20419" y="0"/>
                  </a:lnTo>
                  <a:cubicBezTo>
                    <a:pt x="21071" y="0"/>
                    <a:pt x="21600" y="718"/>
                    <a:pt x="21600" y="1604"/>
                  </a:cubicBezTo>
                  <a:lnTo>
                    <a:pt x="21600" y="8018"/>
                  </a:lnTo>
                  <a:cubicBezTo>
                    <a:pt x="21600" y="8903"/>
                    <a:pt x="21071" y="9621"/>
                    <a:pt x="20419" y="9621"/>
                  </a:cubicBezTo>
                  <a:lnTo>
                    <a:pt x="9273" y="9621"/>
                  </a:lnTo>
                  <a:lnTo>
                    <a:pt x="0" y="21600"/>
                  </a:lnTo>
                  <a:lnTo>
                    <a:pt x="3990" y="9621"/>
                  </a:lnTo>
                  <a:lnTo>
                    <a:pt x="1650" y="9621"/>
                  </a:lnTo>
                  <a:cubicBezTo>
                    <a:pt x="997" y="9621"/>
                    <a:pt x="468" y="8903"/>
                    <a:pt x="468" y="8018"/>
                  </a:cubicBezTo>
                  <a:lnTo>
                    <a:pt x="468" y="8018"/>
                  </a:lnTo>
                  <a:lnTo>
                    <a:pt x="468" y="5612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82145" y="48863"/>
              <a:ext cx="2061837" cy="617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2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432FF"/>
                  </a:solidFill>
                  <a:latin typeface="Arial"/>
                  <a:ea typeface="Arial"/>
                  <a:cs typeface="Arial"/>
                  <a:sym typeface="Arial"/>
                </a:rPr>
                <a:t>compulsory misses dominate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miss rate v/s sized and associativity</a:t>
            </a:r>
            <a:endParaRPr/>
          </a:p>
        </p:txBody>
      </p:sp>
      <p:pic>
        <p:nvPicPr>
          <p:cNvPr descr="Picture 6" id="584" name="Google Shape;584;p32"/>
          <p:cNvPicPr preferRelativeResize="0"/>
          <p:nvPr/>
        </p:nvPicPr>
        <p:blipFill rotWithShape="1">
          <a:blip r:embed="rId3">
            <a:alphaModFix/>
          </a:blip>
          <a:srcRect b="2" l="0" r="0" t="0"/>
          <a:stretch/>
        </p:blipFill>
        <p:spPr>
          <a:xfrm>
            <a:off x="931423" y="1207394"/>
            <a:ext cx="7134129" cy="4953794"/>
          </a:xfrm>
          <a:custGeom>
            <a:rect b="b" l="l" r="r" t="t"/>
            <a:pathLst>
              <a:path extrusionOk="0" h="21600" w="21600">
                <a:moveTo>
                  <a:pt x="47" y="0"/>
                </a:moveTo>
                <a:cubicBezTo>
                  <a:pt x="21" y="0"/>
                  <a:pt x="0" y="30"/>
                  <a:pt x="0" y="67"/>
                </a:cubicBezTo>
                <a:lnTo>
                  <a:pt x="0" y="21533"/>
                </a:lnTo>
                <a:cubicBezTo>
                  <a:pt x="0" y="21570"/>
                  <a:pt x="21" y="21600"/>
                  <a:pt x="47" y="21600"/>
                </a:cubicBezTo>
                <a:lnTo>
                  <a:pt x="21552" y="21600"/>
                </a:lnTo>
                <a:cubicBezTo>
                  <a:pt x="21578" y="21600"/>
                  <a:pt x="21600" y="21570"/>
                  <a:pt x="21600" y="21533"/>
                </a:cubicBezTo>
                <a:lnTo>
                  <a:pt x="21600" y="67"/>
                </a:lnTo>
                <a:cubicBezTo>
                  <a:pt x="21600" y="30"/>
                  <a:pt x="21578" y="0"/>
                  <a:pt x="21552" y="0"/>
                </a:cubicBezTo>
                <a:lnTo>
                  <a:pt x="47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3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0" name="Google Shape;590;p3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what if the cache fills up?</a:t>
            </a:r>
            <a:endParaRPr/>
          </a:p>
        </p:txBody>
      </p:sp>
      <p:sp>
        <p:nvSpPr>
          <p:cNvPr id="591" name="Google Shape;591;p33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what to do if we run out of space in our cache, or if we need to reuse a block for a different memory address.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 miss causes a new block to be loaded into the cache, automatically overwriting any previously stored data.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This is a </a:t>
            </a:r>
            <a:r>
              <a:rPr lang="en-US">
                <a:solidFill>
                  <a:srgbClr val="FF0000"/>
                </a:solidFill>
              </a:rPr>
              <a:t>least recently used</a:t>
            </a:r>
            <a:r>
              <a:rPr lang="en-US" sz="1800">
                <a:solidFill>
                  <a:srgbClr val="000000"/>
                </a:solidFill>
              </a:rPr>
              <a:t> replacement policy, which assumes that older data is less likely to be requested than newer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There are other policies</a:t>
            </a:r>
            <a:endParaRPr/>
          </a:p>
          <a:p>
            <a:pPr indent="2286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800">
                <a:solidFill>
                  <a:srgbClr val="000000"/>
                </a:solidFill>
              </a:rPr>
              <a:t>this must be done in less than one cycle!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4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7" name="Google Shape;597;p3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write hit strategy</a:t>
            </a:r>
            <a:endParaRPr/>
          </a:p>
        </p:txBody>
      </p:sp>
      <p:sp>
        <p:nvSpPr>
          <p:cNvPr id="598" name="Google Shape;598;p34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1" lang="en-US"/>
              <a:t>write through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on data-write hit, could just update the block in cache but then cache and memory would be inconsistent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write through: </a:t>
            </a:r>
            <a:r>
              <a:rPr b="1" lang="en-US" u="sng">
                <a:solidFill>
                  <a:srgbClr val="942193"/>
                </a:solidFill>
              </a:rPr>
              <a:t>update cache and memory</a:t>
            </a:r>
            <a:endParaRPr u="sng"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but makes writes take longer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e.g., if base CPI = 1, 10% of instructions are stores, write to memory takes 100 cycles ==&gt; effective CPI = 1 + 0.1×100 = 11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solution: </a:t>
            </a:r>
            <a:r>
              <a:rPr b="1" lang="en-US">
                <a:solidFill>
                  <a:srgbClr val="942193"/>
                </a:solidFill>
              </a:rPr>
              <a:t>write buffer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holds data waiting to be written to memory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CPU continues immediately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Only stalls on write if write buffer is already full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1" lang="en-US">
                <a:solidFill>
                  <a:srgbClr val="0433FF"/>
                </a:solidFill>
              </a:rPr>
              <a:t>write back</a:t>
            </a:r>
            <a:endParaRPr/>
          </a:p>
          <a:p>
            <a:pPr indent="-317500" lvl="1" marL="774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Merriweather Sans"/>
              <a:buChar char="-"/>
            </a:pPr>
            <a:r>
              <a:rPr lang="en-US" sz="1800">
                <a:solidFill>
                  <a:srgbClr val="000000"/>
                </a:solidFill>
              </a:rPr>
              <a:t>on data-write hit, just </a:t>
            </a:r>
            <a:r>
              <a:rPr b="1" lang="en-US">
                <a:solidFill>
                  <a:srgbClr val="942193"/>
                </a:solidFill>
              </a:rPr>
              <a:t>update</a:t>
            </a:r>
            <a:r>
              <a:rPr lang="en-US" sz="1800">
                <a:solidFill>
                  <a:srgbClr val="000000"/>
                </a:solidFill>
              </a:rPr>
              <a:t> the block in cache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keep track of whether each block is dirty: </a:t>
            </a:r>
            <a:r>
              <a:rPr b="1" lang="en-US">
                <a:solidFill>
                  <a:srgbClr val="942193"/>
                </a:solidFill>
              </a:rPr>
              <a:t>dirty bit</a:t>
            </a:r>
            <a:endParaRPr/>
          </a:p>
          <a:p>
            <a:pPr indent="-285750" lvl="2" marL="12001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</a:rPr>
              <a:t>when a dirty block is replaced write it back to memory</a:t>
            </a:r>
            <a:endParaRPr/>
          </a:p>
          <a:p>
            <a:pPr indent="-317500" lvl="1" marL="774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Merriweather Sans"/>
              <a:buChar char="-"/>
            </a:pPr>
            <a:r>
              <a:rPr lang="en-US" sz="1800">
                <a:solidFill>
                  <a:srgbClr val="000000"/>
                </a:solidFill>
              </a:rPr>
              <a:t>use a write buffer to allow replacing block to be read first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which is better?</a:t>
            </a:r>
            <a:endParaRPr/>
          </a:p>
        </p:txBody>
      </p:sp>
      <p:sp>
        <p:nvSpPr>
          <p:cNvPr id="605" name="Google Shape;605;p35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write through or write back?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6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1" name="Google Shape;611;p3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write allocate</a:t>
            </a:r>
            <a:endParaRPr/>
          </a:p>
        </p:txBody>
      </p:sp>
      <p:sp>
        <p:nvSpPr>
          <p:cNvPr id="612" name="Google Shape;612;p36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What should happen on a write miss?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Alternatives for write-through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Allocate on miss: fetch the block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Write around: don’t fetch the block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programs often write a whole block before reading it (e.g., initialization)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For write-back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Usually fetch the block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7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8" name="Google Shape;618;p3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Example: Intrinsity FastMATH</a:t>
            </a:r>
            <a:endParaRPr/>
          </a:p>
        </p:txBody>
      </p:sp>
      <p:sp>
        <p:nvSpPr>
          <p:cNvPr id="619" name="Google Shape;619;p37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Embedded MIPS processor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12-stage pipeline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Instruction and data access on each cycle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Split cache: separate I-cache and D-cache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Each 16KB: 256 blocks × 16 words/block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D-cache: write-through or write-back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SPEC2000 miss rates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I-cache: 0.4%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D-cache: 11.4%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Weighted average: 3.2%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5" name="Google Shape;625;p3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Example: Intrinsity FastMATH</a:t>
            </a:r>
            <a:endParaRPr/>
          </a:p>
        </p:txBody>
      </p:sp>
      <p:pic>
        <p:nvPicPr>
          <p:cNvPr descr="image24.png" id="626" name="Google Shape;6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7" y="1196975"/>
            <a:ext cx="7975601" cy="5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Components of CPU time</a:t>
            </a:r>
            <a:endParaRPr/>
          </a:p>
          <a:p>
            <a:pPr indent="-317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Program execution cycles: Includes cache hit time</a:t>
            </a:r>
            <a:endParaRPr/>
          </a:p>
          <a:p>
            <a:pPr indent="-317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Memory stall cycles: Mainly from cache misses</a:t>
            </a:r>
            <a:endParaRPr/>
          </a:p>
          <a:p>
            <a:pPr indent="-190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With simplifying assumptions:</a:t>
            </a:r>
            <a:endParaRPr/>
          </a:p>
        </p:txBody>
      </p:sp>
      <p:pic>
        <p:nvPicPr>
          <p:cNvPr descr="Object 5" id="632" name="Google Shape;6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18" y="3300838"/>
            <a:ext cx="8321210" cy="146637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9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performance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4" name="Google Shape;114;p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early read/write memories</a:t>
            </a:r>
            <a:endParaRPr/>
          </a:p>
        </p:txBody>
      </p:sp>
      <p:pic>
        <p:nvPicPr>
          <p:cNvPr descr="image11.png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41" y="945463"/>
            <a:ext cx="4396884" cy="2931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2.png"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8841" y="918790"/>
            <a:ext cx="1793255" cy="213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68859" y="2998023"/>
            <a:ext cx="40518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Magnetic core – first large scale electronic storage.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Invented at MIT for Whirlwind Project (50s)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on space shuttle computers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access time approx. 1μs</a:t>
            </a:r>
            <a:endParaRPr/>
          </a:p>
        </p:txBody>
      </p:sp>
      <p:pic>
        <p:nvPicPr>
          <p:cNvPr descr="image13.png"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894744"/>
            <a:ext cx="2183336" cy="218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211654" y="5866405"/>
            <a:ext cx="3012611" cy="375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 memory: 1 Kb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0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39" name="Google Shape;639;p40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performance example</a:t>
            </a:r>
            <a:endParaRPr/>
          </a:p>
        </p:txBody>
      </p:sp>
      <p:sp>
        <p:nvSpPr>
          <p:cNvPr id="640" name="Google Shape;640;p40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Given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I-cache miss rate = 2%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D-cache miss rate = 4%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penalty = 100 cycles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Base CPI (ideal cache) = 2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Load &amp; stores are 36% of instructions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Miss cycles per instruction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cycles due to I-cache = 0.02 × 100 = 2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cycles due to D-cache = 0.36 × 0.04 × 100 = 1.44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Actual CPI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actual CPI = Ideal CPI + cache miss cycles = = 2 + 2 + 1.44 = 5.44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6" name="Google Shape;646;p4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Average Memory Access Time</a:t>
            </a:r>
            <a:endParaRPr/>
          </a:p>
        </p:txBody>
      </p:sp>
      <p:sp>
        <p:nvSpPr>
          <p:cNvPr id="647" name="Google Shape;647;p41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Hit time is also important for performance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Average memory access time (AMAT)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AMAT = Hit time + Miss rate × Miss penalty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Note: the cache is always accessed, whether it is a hit or a miss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sp>
        <p:nvSpPr>
          <p:cNvPr id="653" name="Google Shape;653;p42"/>
          <p:cNvSpPr txBox="1"/>
          <p:nvPr>
            <p:ph idx="1" type="body"/>
          </p:nvPr>
        </p:nvSpPr>
        <p:spPr>
          <a:xfrm>
            <a:off x="264708" y="1084003"/>
            <a:ext cx="8382001" cy="502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CPU with 1 ns clock, hit time = 1 cycle, miss penalty = 20 cycles,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I$ miss rate = 6%, D$ miss rate = 12%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load and store are 40% of instructions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Compute the AMAT:</a:t>
            </a:r>
            <a:endParaRPr/>
          </a:p>
          <a:p>
            <a:pPr indent="-1714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1714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1714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1714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1714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Compute the real CPI assuming the ideal CPI is 2 cycles/instruction</a:t>
            </a:r>
            <a:endParaRPr/>
          </a:p>
        </p:txBody>
      </p:sp>
      <p:sp>
        <p:nvSpPr>
          <p:cNvPr id="654" name="Google Shape;654;p42"/>
          <p:cNvSpPr txBox="1"/>
          <p:nvPr/>
        </p:nvSpPr>
        <p:spPr>
          <a:xfrm>
            <a:off x="1030577" y="2786709"/>
            <a:ext cx="4083007" cy="149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AMAT = hit time + miss rate x miss penalty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I$ AMAT = 1 + 0.06x20 = 2.2 ns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D$ AMAT = 1 + 0.12x20 = 3.4 ns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AMAT = (1 x I$ AMAT + 0.4 x D$ AMAT)/1.4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= (2.2 + 0.4x3.4)/1.4 = 2.53 ns</a:t>
            </a:r>
            <a:endParaRPr/>
          </a:p>
        </p:txBody>
      </p:sp>
      <p:sp>
        <p:nvSpPr>
          <p:cNvPr id="655" name="Google Shape;655;p42"/>
          <p:cNvSpPr txBox="1"/>
          <p:nvPr/>
        </p:nvSpPr>
        <p:spPr>
          <a:xfrm>
            <a:off x="1030577" y="4619072"/>
            <a:ext cx="5717636" cy="1789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real CPI = ideal CPI + stall cycles/instruction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I$ stall cycles = 0.06x20 = 1.2 ns per instruction fetched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D$ stall cycles = 0.12x20 = 2.4 ns per load or store instruction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stall cycles/instruction = I$ stall cycles + 0.4 x D$ stall cycles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= (1.2 + 0.4x2.4) = 2.16 cycles/instruction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rPr>
              <a:t>real CPI = 2 + 2.16 = 4.16 cycles/instruction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61" name="Google Shape;661;p4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performance summary</a:t>
            </a:r>
            <a:endParaRPr/>
          </a:p>
        </p:txBody>
      </p:sp>
      <p:sp>
        <p:nvSpPr>
          <p:cNvPr id="662" name="Google Shape;662;p43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When CPU performance increased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penalty becomes more significant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Decreasing base CPI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Greater proportion of time spent on memory stalls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Increasing clock rate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Memory stalls account for more CPU cycles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Can’t neglect cache behavior when evaluating system performance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CC"/>
              </a:buClr>
              <a:buSzPts val="2800"/>
              <a:buFont typeface="Arial"/>
              <a:buNone/>
            </a:pPr>
            <a:r>
              <a:rPr lang="en-US">
                <a:solidFill>
                  <a:srgbClr val="0100CC"/>
                </a:solidFill>
              </a:rPr>
              <a:t>replacement policy</a:t>
            </a:r>
            <a:endParaRPr/>
          </a:p>
        </p:txBody>
      </p:sp>
      <p:sp>
        <p:nvSpPr>
          <p:cNvPr id="669" name="Google Shape;669;p44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direct mapped: no choice</a:t>
            </a:r>
            <a:endParaRPr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set associative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Prefer non-valid entry, if there is one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Otherwise, choose among entries in the set</a:t>
            </a:r>
            <a:endParaRPr/>
          </a:p>
          <a:p>
            <a:pPr indent="-1714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lang="en-US">
                <a:solidFill>
                  <a:srgbClr val="0100CC"/>
                </a:solidFill>
              </a:rPr>
              <a:t>replacement algorithms</a:t>
            </a:r>
            <a:endParaRPr/>
          </a:p>
          <a:p>
            <a:pPr indent="-317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Helvetica Neue"/>
              <a:buChar char="−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least-recently used (LRU)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00000"/>
                </a:solidFill>
              </a:rPr>
              <a:t>choose the one unused for the longest time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00000"/>
                </a:solidFill>
              </a:rPr>
              <a:t>simple for 2-way, manageable for 4-way, too hard beyond that</a:t>
            </a:r>
            <a:endParaRPr/>
          </a:p>
          <a:p>
            <a:pPr indent="-317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432FF"/>
                </a:solidFill>
              </a:rPr>
              <a:t>random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00000"/>
                </a:solidFill>
              </a:rPr>
              <a:t>gives approximately the same performance as LRU for high associativity</a:t>
            </a:r>
            <a:endParaRPr/>
          </a:p>
          <a:p>
            <a:pPr indent="-317500" lvl="1" marL="774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Helvetica Neue"/>
              <a:buChar char="−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FIFO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00000"/>
                </a:solidFill>
              </a:rPr>
              <a:t>used in high associativity caches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Char char="−"/>
            </a:pPr>
            <a:r>
              <a:rPr lang="en-US" sz="1800">
                <a:solidFill>
                  <a:srgbClr val="000000"/>
                </a:solidFill>
              </a:rPr>
              <a:t>why do we need them since no benefit on hit rate beyond 8-way?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stack replacement algorithms</a:t>
            </a:r>
            <a:endParaRPr/>
          </a:p>
        </p:txBody>
      </p:sp>
      <p:sp>
        <p:nvSpPr>
          <p:cNvPr id="675" name="Google Shape;675;p45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 replacement algorithm is called a </a:t>
            </a:r>
            <a:r>
              <a:rPr i="1" lang="en-US"/>
              <a:t>stack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algorithm iff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Set(n, t) ⊂ Set(n+1, t)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which means that the set of blocks found in a cache of size </a:t>
            </a:r>
            <a:r>
              <a:rPr i="1" lang="en-US" u="sng"/>
              <a:t>n</a:t>
            </a: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is a subset of those found in a one of size </a:t>
            </a:r>
            <a:r>
              <a:rPr i="1" lang="en-US" u="sng"/>
              <a:t>n+1</a:t>
            </a:r>
            <a:endParaRPr i="1" u="sng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LRU and LFU are stack replacement algorithm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FIFO is not: the (László) Bélády anomaly (also called FIFO anomaly)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1" name="Google Shape;681;p4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block size</a:t>
            </a:r>
            <a:endParaRPr/>
          </a:p>
        </p:txBody>
      </p:sp>
      <p:sp>
        <p:nvSpPr>
          <p:cNvPr id="682" name="Google Shape;682;p46"/>
          <p:cNvSpPr txBox="1"/>
          <p:nvPr>
            <p:ph idx="1" type="body"/>
          </p:nvPr>
        </p:nvSpPr>
        <p:spPr>
          <a:xfrm>
            <a:off x="228600" y="1142999"/>
            <a:ext cx="3550444" cy="50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29184" lvl="0" marL="32918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❑"/>
            </a:pPr>
            <a:r>
              <a:rPr lang="en-US" sz="1900"/>
              <a:t>block = unit of data transfer between cache and memory</a:t>
            </a:r>
            <a:endParaRPr/>
          </a:p>
          <a:p>
            <a:pPr indent="-20853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0853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0853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0853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20853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32918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Char char="❑"/>
            </a:pPr>
            <a:r>
              <a:rPr lang="en-US" sz="1900"/>
              <a:t>larger block size, pluses</a:t>
            </a:r>
            <a:endParaRPr/>
          </a:p>
          <a:p>
            <a:pPr indent="-329183" lvl="1" marL="76809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➡"/>
            </a:pPr>
            <a:r>
              <a:rPr lang="en-US" sz="1700">
                <a:solidFill>
                  <a:srgbClr val="000000"/>
                </a:solidFill>
              </a:rPr>
              <a:t>exploit more spatial locality</a:t>
            </a:r>
            <a:endParaRPr/>
          </a:p>
          <a:p>
            <a:pPr indent="-329183" lvl="1" marL="76809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➡"/>
            </a:pPr>
            <a:r>
              <a:rPr lang="en-US" sz="1700">
                <a:solidFill>
                  <a:srgbClr val="000000"/>
                </a:solidFill>
              </a:rPr>
              <a:t>faster burst transfer from DRAM</a:t>
            </a:r>
            <a:endParaRPr/>
          </a:p>
          <a:p>
            <a:pPr indent="-329184" lvl="0" marL="32918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Char char="❑"/>
            </a:pPr>
            <a:r>
              <a:rPr lang="en-US" sz="1900"/>
              <a:t>larger block size, minuses</a:t>
            </a:r>
            <a:endParaRPr/>
          </a:p>
          <a:p>
            <a:pPr indent="-329183" lvl="1" marL="76809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➡"/>
            </a:pPr>
            <a:r>
              <a:rPr lang="en-US" sz="1700">
                <a:solidFill>
                  <a:srgbClr val="000000"/>
                </a:solidFill>
              </a:rPr>
              <a:t>fewer blocks (fixed size cache) ==&gt; more conflicts</a:t>
            </a:r>
            <a:endParaRPr/>
          </a:p>
          <a:p>
            <a:pPr indent="-329183" lvl="1" marL="76809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➡"/>
            </a:pPr>
            <a:r>
              <a:rPr lang="en-US" sz="1700">
                <a:solidFill>
                  <a:srgbClr val="000000"/>
                </a:solidFill>
              </a:rPr>
              <a:t>wasted bandwidth</a:t>
            </a:r>
            <a:endParaRPr/>
          </a:p>
          <a:p>
            <a:pPr indent="-329183" lvl="1" marL="768094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−"/>
            </a:pPr>
            <a:r>
              <a:rPr lang="en-US" sz="1700">
                <a:solidFill>
                  <a:srgbClr val="000000"/>
                </a:solidFill>
              </a:rPr>
              <a:t>limited spatial locality</a:t>
            </a:r>
            <a:endParaRPr/>
          </a:p>
        </p:txBody>
      </p:sp>
      <p:grpSp>
        <p:nvGrpSpPr>
          <p:cNvPr id="683" name="Google Shape;683;p46"/>
          <p:cNvGrpSpPr/>
          <p:nvPr/>
        </p:nvGrpSpPr>
        <p:grpSpPr>
          <a:xfrm>
            <a:off x="1393028" y="1766134"/>
            <a:ext cx="7353497" cy="1732498"/>
            <a:chOff x="-1" y="-1"/>
            <a:chExt cx="7353496" cy="1732496"/>
          </a:xfrm>
        </p:grpSpPr>
        <p:grpSp>
          <p:nvGrpSpPr>
            <p:cNvPr id="684" name="Google Shape;684;p46"/>
            <p:cNvGrpSpPr/>
            <p:nvPr/>
          </p:nvGrpSpPr>
          <p:grpSpPr>
            <a:xfrm>
              <a:off x="12435" y="690915"/>
              <a:ext cx="4531261" cy="350662"/>
              <a:chOff x="0" y="-4"/>
              <a:chExt cx="4531259" cy="350660"/>
            </a:xfrm>
          </p:grpSpPr>
          <p:grpSp>
            <p:nvGrpSpPr>
              <p:cNvPr id="685" name="Google Shape;685;p46"/>
              <p:cNvGrpSpPr/>
              <p:nvPr/>
            </p:nvGrpSpPr>
            <p:grpSpPr>
              <a:xfrm>
                <a:off x="0" y="-4"/>
                <a:ext cx="3213073" cy="350660"/>
                <a:chOff x="0" y="-2"/>
                <a:chExt cx="3213071" cy="350659"/>
              </a:xfrm>
            </p:grpSpPr>
            <p:sp>
              <p:nvSpPr>
                <p:cNvPr id="686" name="Google Shape;686;p46"/>
                <p:cNvSpPr/>
                <p:nvPr/>
              </p:nvSpPr>
              <p:spPr>
                <a:xfrm>
                  <a:off x="0" y="6742"/>
                  <a:ext cx="3213071" cy="337179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54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46"/>
                <p:cNvSpPr txBox="1"/>
                <p:nvPr/>
              </p:nvSpPr>
              <p:spPr>
                <a:xfrm>
                  <a:off x="0" y="-2"/>
                  <a:ext cx="3213071" cy="3506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block address</a:t>
                  </a:r>
                  <a:endParaRPr/>
                </a:p>
              </p:txBody>
            </p:sp>
          </p:grpSp>
          <p:grpSp>
            <p:nvGrpSpPr>
              <p:cNvPr id="688" name="Google Shape;688;p46"/>
              <p:cNvGrpSpPr/>
              <p:nvPr/>
            </p:nvGrpSpPr>
            <p:grpSpPr>
              <a:xfrm>
                <a:off x="3208867" y="-4"/>
                <a:ext cx="1322392" cy="350660"/>
                <a:chOff x="0" y="-2"/>
                <a:chExt cx="1322391" cy="350659"/>
              </a:xfrm>
            </p:grpSpPr>
            <p:sp>
              <p:nvSpPr>
                <p:cNvPr id="689" name="Google Shape;689;p46"/>
                <p:cNvSpPr/>
                <p:nvPr/>
              </p:nvSpPr>
              <p:spPr>
                <a:xfrm>
                  <a:off x="0" y="6742"/>
                  <a:ext cx="1322391" cy="337179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54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46"/>
                <p:cNvSpPr txBox="1"/>
                <p:nvPr/>
              </p:nvSpPr>
              <p:spPr>
                <a:xfrm>
                  <a:off x="0" y="-2"/>
                  <a:ext cx="1322391" cy="3506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offset</a:t>
                  </a:r>
                  <a:endParaRPr/>
                </a:p>
              </p:txBody>
            </p:sp>
          </p:grpSp>
        </p:grpSp>
        <p:sp>
          <p:nvSpPr>
            <p:cNvPr id="691" name="Google Shape;691;p46"/>
            <p:cNvSpPr/>
            <p:nvPr/>
          </p:nvSpPr>
          <p:spPr>
            <a:xfrm rot="-5400000">
              <a:off x="2196107" y="-1750726"/>
              <a:ext cx="163913" cy="4556129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596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15635" y="10800"/>
                    <a:pt x="21600" y="10800"/>
                  </a:cubicBezTo>
                  <a:cubicBezTo>
                    <a:pt x="1563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5965" y="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0128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C01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6"/>
            <p:cNvSpPr txBox="1"/>
            <p:nvPr/>
          </p:nvSpPr>
          <p:spPr>
            <a:xfrm>
              <a:off x="1450839" y="-1"/>
              <a:ext cx="1654442" cy="350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address 32 bits</a:t>
              </a:r>
              <a:endParaRPr/>
            </a:p>
          </p:txBody>
        </p:sp>
        <p:sp>
          <p:nvSpPr>
            <p:cNvPr id="693" name="Google Shape;693;p46"/>
            <p:cNvSpPr txBox="1"/>
            <p:nvPr/>
          </p:nvSpPr>
          <p:spPr>
            <a:xfrm>
              <a:off x="4921909" y="690917"/>
              <a:ext cx="2431586" cy="350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baseline="30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= block size in bytes</a:t>
              </a: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 rot="-5400000">
              <a:off x="3790256" y="545588"/>
              <a:ext cx="179852" cy="1335090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0128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C01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6"/>
            <p:cNvSpPr txBox="1"/>
            <p:nvPr/>
          </p:nvSpPr>
          <p:spPr>
            <a:xfrm>
              <a:off x="3554918" y="1381837"/>
              <a:ext cx="650522" cy="350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 bits</a:t>
              </a:r>
              <a:endParaRPr/>
            </a:p>
          </p:txBody>
        </p:sp>
      </p:grpSp>
      <p:pic>
        <p:nvPicPr>
          <p:cNvPr descr="pasted-image.tiff" id="696" name="Google Shape;696;p46"/>
          <p:cNvPicPr preferRelativeResize="0"/>
          <p:nvPr/>
        </p:nvPicPr>
        <p:blipFill rotWithShape="1">
          <a:blip r:embed="rId3">
            <a:alphaModFix/>
          </a:blip>
          <a:srcRect b="23600" l="4584" r="4582" t="13778"/>
          <a:stretch/>
        </p:blipFill>
        <p:spPr>
          <a:xfrm>
            <a:off x="3577053" y="3533775"/>
            <a:ext cx="5554183" cy="287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702" name="Google Shape;702;p47"/>
          <p:cNvGraphicFramePr/>
          <p:nvPr/>
        </p:nvGraphicFramePr>
        <p:xfrm>
          <a:off x="419940" y="1532729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{29E8857F-959C-4BB5-9E62-F2677A7F2CF1}</a:tableStyleId>
              </a:tblPr>
              <a:tblGrid>
                <a:gridCol w="2711450"/>
                <a:gridCol w="2713025"/>
                <a:gridCol w="2949950"/>
              </a:tblGrid>
              <a:tr h="72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Design change</a:t>
                      </a:r>
                      <a:endParaRPr/>
                    </a:p>
                  </a:txBody>
                  <a:tcPr marT="45725" marB="45725" marR="45725" marL="457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Effect on miss rate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Helvetica Neue"/>
                        <a:buNone/>
                      </a:pPr>
                      <a:r>
                        <a:rPr b="1" lang="en-US" sz="2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Negative performance effect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Increase cache size</a:t>
                      </a:r>
                      <a:endParaRPr/>
                    </a:p>
                  </a:txBody>
                  <a:tcPr marT="45725" marB="45725" marR="45725" marL="457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Decrease capacity misses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 increase access time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Increase associativity</a:t>
                      </a:r>
                      <a:endParaRPr/>
                    </a:p>
                  </a:txBody>
                  <a:tcPr marT="45725" marB="45725" marR="45725" marL="457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Decrease conflict misses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May increase access time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Increase block size</a:t>
                      </a:r>
                      <a:endParaRPr/>
                    </a:p>
                  </a:txBody>
                  <a:tcPr marT="45725" marB="45725" marR="45725" marL="457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Decrease compulsory misses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i="1" lang="en-US" sz="1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Increases miss penalty. For very large block size, may increase miss rate due to pollution.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3" name="Google Shape;703;p4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cache design trade-offs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9" name="Google Shape;709;p4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multilevel caches</a:t>
            </a:r>
            <a:endParaRPr/>
          </a:p>
        </p:txBody>
      </p:sp>
      <p:sp>
        <p:nvSpPr>
          <p:cNvPr id="710" name="Google Shape;710;p48"/>
          <p:cNvSpPr txBox="1"/>
          <p:nvPr>
            <p:ph idx="1" type="body"/>
          </p:nvPr>
        </p:nvSpPr>
        <p:spPr>
          <a:xfrm>
            <a:off x="233240" y="1147640"/>
            <a:ext cx="8372720" cy="218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Primary cache attached to CPU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Small, but fast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Level-2 cache services misses from primary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Larger, slower, but still faster than main memory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Main memory services L-2 cache misses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Some high-end systems include L-3 cache</a:t>
            </a:r>
            <a:endParaRPr/>
          </a:p>
        </p:txBody>
      </p:sp>
      <p:grpSp>
        <p:nvGrpSpPr>
          <p:cNvPr id="711" name="Google Shape;711;p48"/>
          <p:cNvGrpSpPr/>
          <p:nvPr/>
        </p:nvGrpSpPr>
        <p:grpSpPr>
          <a:xfrm>
            <a:off x="440035" y="4384050"/>
            <a:ext cx="760100" cy="846734"/>
            <a:chOff x="0" y="-1"/>
            <a:chExt cx="760098" cy="846732"/>
          </a:xfrm>
        </p:grpSpPr>
        <p:sp>
          <p:nvSpPr>
            <p:cNvPr id="712" name="Google Shape;712;p48"/>
            <p:cNvSpPr/>
            <p:nvPr/>
          </p:nvSpPr>
          <p:spPr>
            <a:xfrm>
              <a:off x="0" y="-1"/>
              <a:ext cx="760098" cy="84673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Google Shape;713;p48"/>
            <p:cNvSpPr txBox="1"/>
            <p:nvPr/>
          </p:nvSpPr>
          <p:spPr>
            <a:xfrm>
              <a:off x="37104" y="266666"/>
              <a:ext cx="685890" cy="3133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1646197" y="4536421"/>
            <a:ext cx="735383" cy="541994"/>
            <a:chOff x="0" y="0"/>
            <a:chExt cx="735382" cy="541993"/>
          </a:xfrm>
        </p:grpSpPr>
        <p:sp>
          <p:nvSpPr>
            <p:cNvPr id="715" name="Google Shape;715;p48"/>
            <p:cNvSpPr/>
            <p:nvPr/>
          </p:nvSpPr>
          <p:spPr>
            <a:xfrm>
              <a:off x="0" y="0"/>
              <a:ext cx="735382" cy="541993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8"/>
            <p:cNvSpPr txBox="1"/>
            <p:nvPr/>
          </p:nvSpPr>
          <p:spPr>
            <a:xfrm>
              <a:off x="35038" y="0"/>
              <a:ext cx="665304" cy="541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L1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/>
            </a:p>
          </p:txBody>
        </p:sp>
      </p:grpSp>
      <p:grpSp>
        <p:nvGrpSpPr>
          <p:cNvPr id="717" name="Google Shape;717;p48"/>
          <p:cNvGrpSpPr/>
          <p:nvPr/>
        </p:nvGrpSpPr>
        <p:grpSpPr>
          <a:xfrm>
            <a:off x="6386753" y="2914221"/>
            <a:ext cx="2336557" cy="3734273"/>
            <a:chOff x="0" y="0"/>
            <a:chExt cx="2336556" cy="3734271"/>
          </a:xfrm>
        </p:grpSpPr>
        <p:sp>
          <p:nvSpPr>
            <p:cNvPr id="718" name="Google Shape;718;p48"/>
            <p:cNvSpPr/>
            <p:nvPr/>
          </p:nvSpPr>
          <p:spPr>
            <a:xfrm>
              <a:off x="0" y="0"/>
              <a:ext cx="2336556" cy="373427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8"/>
            <p:cNvSpPr txBox="1"/>
            <p:nvPr/>
          </p:nvSpPr>
          <p:spPr>
            <a:xfrm>
              <a:off x="90561" y="1596127"/>
              <a:ext cx="2155433" cy="541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(DRAM)</a:t>
              </a:r>
              <a:endParaRPr/>
            </a:p>
          </p:txBody>
        </p:sp>
      </p:grpSp>
      <p:sp>
        <p:nvSpPr>
          <p:cNvPr id="720" name="Google Shape;720;p48"/>
          <p:cNvSpPr/>
          <p:nvPr/>
        </p:nvSpPr>
        <p:spPr>
          <a:xfrm>
            <a:off x="1200134" y="4718827"/>
            <a:ext cx="446063" cy="17718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043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1" name="Google Shape;721;p48"/>
          <p:cNvGrpSpPr/>
          <p:nvPr/>
        </p:nvGrpSpPr>
        <p:grpSpPr>
          <a:xfrm>
            <a:off x="3450611" y="4146255"/>
            <a:ext cx="1527432" cy="1270206"/>
            <a:chOff x="0" y="0"/>
            <a:chExt cx="1527430" cy="1270204"/>
          </a:xfrm>
        </p:grpSpPr>
        <p:sp>
          <p:nvSpPr>
            <p:cNvPr id="722" name="Google Shape;722;p48"/>
            <p:cNvSpPr/>
            <p:nvPr/>
          </p:nvSpPr>
          <p:spPr>
            <a:xfrm>
              <a:off x="0" y="0"/>
              <a:ext cx="1527430" cy="1270204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8"/>
            <p:cNvSpPr txBox="1"/>
            <p:nvPr/>
          </p:nvSpPr>
          <p:spPr>
            <a:xfrm>
              <a:off x="72777" y="364104"/>
              <a:ext cx="1381871" cy="541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L2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/>
            </a:p>
          </p:txBody>
        </p:sp>
      </p:grpSp>
      <p:sp>
        <p:nvSpPr>
          <p:cNvPr id="724" name="Google Shape;724;p48"/>
          <p:cNvSpPr/>
          <p:nvPr/>
        </p:nvSpPr>
        <p:spPr>
          <a:xfrm>
            <a:off x="2405127" y="4670175"/>
            <a:ext cx="1045481" cy="27448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043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48"/>
          <p:cNvSpPr/>
          <p:nvPr/>
        </p:nvSpPr>
        <p:spPr>
          <a:xfrm>
            <a:off x="5001591" y="4618054"/>
            <a:ext cx="1385162" cy="32660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043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1" name="Google Shape;731;p49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Intel i7 (Nehalem)</a:t>
            </a:r>
            <a:endParaRPr/>
          </a:p>
        </p:txBody>
      </p:sp>
      <p:pic>
        <p:nvPicPr>
          <p:cNvPr descr="image26.png" id="732" name="Google Shape;7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04900"/>
            <a:ext cx="76200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5" name="Google Shape;125;p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DRAM - Dynamic Random Access Memory</a:t>
            </a:r>
            <a:endParaRPr/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233239" y="1147640"/>
            <a:ext cx="5131076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Principle: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store value as a charge in a capacitor,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capacitor slowly discharges, refresh to preserve stored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first use: machine </a:t>
            </a:r>
            <a:r>
              <a:rPr i="1" lang="en-US"/>
              <a:t>Aquarius</a:t>
            </a:r>
            <a:r>
              <a:rPr lang="en-US" sz="1800">
                <a:solidFill>
                  <a:srgbClr val="000000"/>
                </a:solidFill>
              </a:rPr>
              <a:t> at Bletchley Park during World War II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First patent: Dr. Robert Dennard, IBM TJ Watson, 1968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First chip: Intel 1103 (Oct 1970)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1973 Mostek introduces MK4096 (4Kb DRAM)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with multiplexed row and column address lines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 Kbit Mostek MK4116 (1976), achieved  &gt;75% worldwide DRAM market share </a:t>
            </a:r>
            <a:endParaRPr/>
          </a:p>
        </p:txBody>
      </p:sp>
      <p:pic>
        <p:nvPicPr>
          <p:cNvPr descr="image14.jpeg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052" y="1349995"/>
            <a:ext cx="3367249" cy="2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8" name="Google Shape;738;p50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Intel i7 (Nehalem)</a:t>
            </a:r>
            <a:endParaRPr/>
          </a:p>
        </p:txBody>
      </p:sp>
      <p:pic>
        <p:nvPicPr>
          <p:cNvPr descr="image27.png" id="739" name="Google Shape;739;p50"/>
          <p:cNvPicPr preferRelativeResize="0"/>
          <p:nvPr/>
        </p:nvPicPr>
        <p:blipFill rotWithShape="1">
          <a:blip r:embed="rId3">
            <a:alphaModFix/>
          </a:blip>
          <a:srcRect b="8871" l="0" r="0" t="12781"/>
          <a:stretch/>
        </p:blipFill>
        <p:spPr>
          <a:xfrm>
            <a:off x="1132651" y="1387384"/>
            <a:ext cx="5285453" cy="311025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0"/>
          <p:cNvSpPr txBox="1"/>
          <p:nvPr/>
        </p:nvSpPr>
        <p:spPr>
          <a:xfrm>
            <a:off x="257128" y="4603050"/>
            <a:ext cx="3465048" cy="1417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L1 and L2 caches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separate I$ &amp; D$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unified (I &amp; 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latency: 10 cycles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4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L3, ~40 cycles latency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1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6" name="Google Shape;746;p51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multilevel cache example</a:t>
            </a:r>
            <a:endParaRPr/>
          </a:p>
        </p:txBody>
      </p:sp>
      <p:sp>
        <p:nvSpPr>
          <p:cNvPr id="747" name="Google Shape;747;p51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Given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CPU base CPI = 1, clock rate = 4 GHz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rate/instruction = 2%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Main memory access time = 100 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With just primary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Miss penalty = 100 ns/0.25 ns = 400 cycles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Effective CPI = ideal CPI + miss rate x miss penalty = 1 + 0.02 × 400 = 9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3" name="Google Shape;753;p52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example (cont.)</a:t>
            </a:r>
            <a:endParaRPr/>
          </a:p>
        </p:txBody>
      </p:sp>
      <p:sp>
        <p:nvSpPr>
          <p:cNvPr id="754" name="Google Shape;754;p52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Now add L-2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Access time = 5 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Global miss rate to main memory = 0.5%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Primary miss with L-2 hit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Penalty = 5 ns/0.25 ns = 20 cycles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Primary miss with L-2 miss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Extra penalty = 500 cycles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CPI = 1 + 0.02 × 20 + 0.005 × 400 = 3.4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Performance ratio = 9/3.4 = 2.6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60" name="Google Shape;760;p53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multilevel cache considerations</a:t>
            </a:r>
            <a:endParaRPr/>
          </a:p>
        </p:txBody>
      </p:sp>
      <p:sp>
        <p:nvSpPr>
          <p:cNvPr id="761" name="Google Shape;761;p53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Primary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Focus on minimal hit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L-2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Focus on low miss rate to avoid main memory access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Hit time has less overall impact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L-1 cache usually smaller than a single cache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L-1 block size smaller than L-2 block size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67" name="Google Shape;767;p54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interactions with advanced CPUs</a:t>
            </a:r>
            <a:endParaRPr/>
          </a:p>
        </p:txBody>
      </p:sp>
      <p:sp>
        <p:nvSpPr>
          <p:cNvPr id="768" name="Google Shape;768;p54"/>
          <p:cNvSpPr txBox="1"/>
          <p:nvPr>
            <p:ph idx="1" type="body"/>
          </p:nvPr>
        </p:nvSpPr>
        <p:spPr>
          <a:xfrm>
            <a:off x="233240" y="1147640"/>
            <a:ext cx="8372720" cy="501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Out-of-order CPUs can execute instructions during cache miss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Pending store stays in load/store unit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Dependent instructions wait in reservation stations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instructions continue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❑"/>
            </a:pPr>
            <a:r>
              <a:rPr b="0" i="0" lang="en-US" sz="20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Effect of miss depends on program data flow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Much harder to analyse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Use system simulation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5"/>
          <p:cNvSpPr txBox="1"/>
          <p:nvPr>
            <p:ph idx="4294967295" type="sldNum"/>
          </p:nvPr>
        </p:nvSpPr>
        <p:spPr>
          <a:xfrm>
            <a:off x="8520113" y="6310312"/>
            <a:ext cx="4063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image28.png" id="774" name="Google Shape;7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216" y="1268412"/>
            <a:ext cx="2966800" cy="54147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interactions with software</a:t>
            </a:r>
            <a:endParaRPr/>
          </a:p>
        </p:txBody>
      </p:sp>
      <p:sp>
        <p:nvSpPr>
          <p:cNvPr id="776" name="Google Shape;776;p55"/>
          <p:cNvSpPr txBox="1"/>
          <p:nvPr>
            <p:ph idx="1" type="body"/>
          </p:nvPr>
        </p:nvSpPr>
        <p:spPr>
          <a:xfrm>
            <a:off x="688534" y="1129859"/>
            <a:ext cx="4674483" cy="5103109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Misses depend on memory access patterns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Algorithm behavior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Compiler optimization for memory access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victim cache</a:t>
            </a:r>
            <a:endParaRPr/>
          </a:p>
        </p:txBody>
      </p:sp>
      <p:sp>
        <p:nvSpPr>
          <p:cNvPr id="782" name="Google Shape;782;p56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❑"/>
            </a:pPr>
            <a:r>
              <a:rPr lang="en-US" sz="2400"/>
              <a:t>concept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hold an evicted block in a </a:t>
            </a:r>
            <a:r>
              <a:rPr i="1" lang="en-US"/>
              <a:t>victim cache</a:t>
            </a:r>
            <a:endParaRPr i="1"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very small fully associative cache (e.g. 4 entries)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catches all the blocks victims of conflict misses</a:t>
            </a:r>
            <a:endParaRPr/>
          </a:p>
          <a:p>
            <a:pPr indent="-317500" lvl="1" marL="774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cheap way to reduce conflict misses without the cost in cache delay or chip area</a:t>
            </a:r>
            <a:endParaRPr/>
          </a:p>
        </p:txBody>
      </p:sp>
      <p:grpSp>
        <p:nvGrpSpPr>
          <p:cNvPr id="783" name="Google Shape;783;p56"/>
          <p:cNvGrpSpPr/>
          <p:nvPr/>
        </p:nvGrpSpPr>
        <p:grpSpPr>
          <a:xfrm>
            <a:off x="666067" y="3581169"/>
            <a:ext cx="4414719" cy="1946333"/>
            <a:chOff x="0" y="0"/>
            <a:chExt cx="4414718" cy="1946332"/>
          </a:xfrm>
        </p:grpSpPr>
        <p:grpSp>
          <p:nvGrpSpPr>
            <p:cNvPr id="784" name="Google Shape;784;p56"/>
            <p:cNvGrpSpPr/>
            <p:nvPr/>
          </p:nvGrpSpPr>
          <p:grpSpPr>
            <a:xfrm>
              <a:off x="0" y="105867"/>
              <a:ext cx="760100" cy="1734596"/>
              <a:chOff x="0" y="-3"/>
              <a:chExt cx="760098" cy="1734594"/>
            </a:xfrm>
          </p:grpSpPr>
          <p:sp>
            <p:nvSpPr>
              <p:cNvPr id="785" name="Google Shape;785;p56"/>
              <p:cNvSpPr/>
              <p:nvPr/>
            </p:nvSpPr>
            <p:spPr>
              <a:xfrm>
                <a:off x="0" y="-3"/>
                <a:ext cx="760098" cy="1734594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86" name="Google Shape;786;p56"/>
              <p:cNvSpPr txBox="1"/>
              <p:nvPr/>
            </p:nvSpPr>
            <p:spPr>
              <a:xfrm>
                <a:off x="37104" y="710594"/>
                <a:ext cx="685890" cy="313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CPU</a:t>
                </a:r>
                <a:endParaRPr/>
              </a:p>
            </p:txBody>
          </p:sp>
        </p:grpSp>
        <p:grpSp>
          <p:nvGrpSpPr>
            <p:cNvPr id="787" name="Google Shape;787;p56"/>
            <p:cNvGrpSpPr/>
            <p:nvPr/>
          </p:nvGrpSpPr>
          <p:grpSpPr>
            <a:xfrm>
              <a:off x="1157270" y="702170"/>
              <a:ext cx="735384" cy="541994"/>
              <a:chOff x="0" y="0"/>
              <a:chExt cx="735382" cy="541992"/>
            </a:xfrm>
          </p:grpSpPr>
          <p:sp>
            <p:nvSpPr>
              <p:cNvPr id="788" name="Google Shape;788;p56"/>
              <p:cNvSpPr/>
              <p:nvPr/>
            </p:nvSpPr>
            <p:spPr>
              <a:xfrm>
                <a:off x="0" y="0"/>
                <a:ext cx="735382" cy="541992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6"/>
              <p:cNvSpPr txBox="1"/>
              <p:nvPr/>
            </p:nvSpPr>
            <p:spPr>
              <a:xfrm>
                <a:off x="35038" y="0"/>
                <a:ext cx="665303" cy="541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L1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D$</a:t>
                </a:r>
                <a:endParaRPr/>
              </a:p>
            </p:txBody>
          </p:sp>
        </p:grpSp>
        <p:grpSp>
          <p:nvGrpSpPr>
            <p:cNvPr id="790" name="Google Shape;790;p56"/>
            <p:cNvGrpSpPr/>
            <p:nvPr/>
          </p:nvGrpSpPr>
          <p:grpSpPr>
            <a:xfrm>
              <a:off x="2887286" y="0"/>
              <a:ext cx="1527432" cy="1946332"/>
              <a:chOff x="0" y="0"/>
              <a:chExt cx="1527430" cy="1946331"/>
            </a:xfrm>
          </p:grpSpPr>
          <p:sp>
            <p:nvSpPr>
              <p:cNvPr id="791" name="Google Shape;791;p56"/>
              <p:cNvSpPr/>
              <p:nvPr/>
            </p:nvSpPr>
            <p:spPr>
              <a:xfrm>
                <a:off x="0" y="0"/>
                <a:ext cx="1527430" cy="1946331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6"/>
              <p:cNvSpPr txBox="1"/>
              <p:nvPr/>
            </p:nvSpPr>
            <p:spPr>
              <a:xfrm>
                <a:off x="72777" y="702166"/>
                <a:ext cx="1381871" cy="541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L2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cache</a:t>
                </a:r>
                <a:endParaRPr/>
              </a:p>
            </p:txBody>
          </p:sp>
        </p:grpSp>
        <p:grpSp>
          <p:nvGrpSpPr>
            <p:cNvPr id="793" name="Google Shape;793;p56"/>
            <p:cNvGrpSpPr/>
            <p:nvPr/>
          </p:nvGrpSpPr>
          <p:grpSpPr>
            <a:xfrm>
              <a:off x="1938532" y="644704"/>
              <a:ext cx="665306" cy="656924"/>
              <a:chOff x="-1" y="-1"/>
              <a:chExt cx="665304" cy="656923"/>
            </a:xfrm>
          </p:grpSpPr>
          <p:sp>
            <p:nvSpPr>
              <p:cNvPr id="794" name="Google Shape;794;p56"/>
              <p:cNvSpPr/>
              <p:nvPr/>
            </p:nvSpPr>
            <p:spPr>
              <a:xfrm>
                <a:off x="121407" y="-1"/>
                <a:ext cx="422489" cy="164231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6"/>
              <p:cNvSpPr/>
              <p:nvPr/>
            </p:nvSpPr>
            <p:spPr>
              <a:xfrm>
                <a:off x="-1" y="176810"/>
                <a:ext cx="665304" cy="3133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VC</a:t>
                </a:r>
                <a:endParaRPr/>
              </a:p>
            </p:txBody>
          </p:sp>
          <p:sp>
            <p:nvSpPr>
              <p:cNvPr id="796" name="Google Shape;796;p56"/>
              <p:cNvSpPr/>
              <p:nvPr/>
            </p:nvSpPr>
            <p:spPr>
              <a:xfrm>
                <a:off x="121407" y="164229"/>
                <a:ext cx="422489" cy="164232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6"/>
              <p:cNvSpPr/>
              <p:nvPr/>
            </p:nvSpPr>
            <p:spPr>
              <a:xfrm>
                <a:off x="121407" y="328461"/>
                <a:ext cx="422489" cy="164231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6"/>
              <p:cNvSpPr/>
              <p:nvPr/>
            </p:nvSpPr>
            <p:spPr>
              <a:xfrm>
                <a:off x="121407" y="492691"/>
                <a:ext cx="422489" cy="164231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99" name="Google Shape;799;p56"/>
            <p:cNvCxnSpPr/>
            <p:nvPr/>
          </p:nvCxnSpPr>
          <p:spPr>
            <a:xfrm flipH="1" rot="10800000">
              <a:off x="760098" y="1607281"/>
              <a:ext cx="2127189" cy="10275"/>
            </a:xfrm>
            <a:prstGeom prst="straightConnector1">
              <a:avLst/>
            </a:prstGeom>
            <a:noFill/>
            <a:ln cap="flat" cmpd="sng" w="38100">
              <a:solidFill>
                <a:srgbClr val="0432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0" name="Google Shape;800;p56"/>
            <p:cNvCxnSpPr/>
            <p:nvPr/>
          </p:nvCxnSpPr>
          <p:spPr>
            <a:xfrm flipH="1" rot="10800000">
              <a:off x="1522329" y="1244162"/>
              <a:ext cx="2633" cy="363119"/>
            </a:xfrm>
            <a:prstGeom prst="straightConnector1">
              <a:avLst/>
            </a:prstGeom>
            <a:noFill/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1" name="Google Shape;801;p56"/>
            <p:cNvCxnSpPr/>
            <p:nvPr/>
          </p:nvCxnSpPr>
          <p:spPr>
            <a:xfrm flipH="1" rot="10800000">
              <a:off x="2285059" y="1303718"/>
              <a:ext cx="2633" cy="313838"/>
            </a:xfrm>
            <a:prstGeom prst="straightConnector1">
              <a:avLst/>
            </a:prstGeom>
            <a:noFill/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2" name="Google Shape;802;p56"/>
            <p:cNvCxnSpPr/>
            <p:nvPr/>
          </p:nvCxnSpPr>
          <p:spPr>
            <a:xfrm flipH="1" rot="10800000">
              <a:off x="766811" y="310793"/>
              <a:ext cx="2127189" cy="10275"/>
            </a:xfrm>
            <a:prstGeom prst="straightConnector1">
              <a:avLst/>
            </a:prstGeom>
            <a:noFill/>
            <a:ln cap="flat" cmpd="sng" w="38100">
              <a:solidFill>
                <a:srgbClr val="0432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803" name="Google Shape;803;p56"/>
            <p:cNvCxnSpPr/>
            <p:nvPr/>
          </p:nvCxnSpPr>
          <p:spPr>
            <a:xfrm flipH="1" rot="10800000">
              <a:off x="2268553" y="334958"/>
              <a:ext cx="2633" cy="313838"/>
            </a:xfrm>
            <a:prstGeom prst="straightConnector1">
              <a:avLst/>
            </a:prstGeom>
            <a:noFill/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4" name="Google Shape;804;p56"/>
            <p:cNvCxnSpPr/>
            <p:nvPr/>
          </p:nvCxnSpPr>
          <p:spPr>
            <a:xfrm flipH="1" rot="10800000">
              <a:off x="1510377" y="316968"/>
              <a:ext cx="2633" cy="363120"/>
            </a:xfrm>
            <a:prstGeom prst="straightConnector1">
              <a:avLst/>
            </a:prstGeom>
            <a:noFill/>
            <a:ln cap="flat" cmpd="sng" w="25400">
              <a:solidFill>
                <a:srgbClr val="0432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3" name="Google Shape;133;p6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DRAM bandwidth</a:t>
            </a:r>
            <a:endParaRPr/>
          </a:p>
        </p:txBody>
      </p:sp>
      <p:pic>
        <p:nvPicPr>
          <p:cNvPr descr="image15.png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771" y="962311"/>
            <a:ext cx="6581463" cy="4557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0" name="Google Shape;140;p7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performance gap</a:t>
            </a:r>
            <a:endParaRPr/>
          </a:p>
        </p:txBody>
      </p:sp>
      <p:grpSp>
        <p:nvGrpSpPr>
          <p:cNvPr id="141" name="Google Shape;141;p7"/>
          <p:cNvGrpSpPr/>
          <p:nvPr/>
        </p:nvGrpSpPr>
        <p:grpSpPr>
          <a:xfrm>
            <a:off x="255093" y="1027949"/>
            <a:ext cx="7882136" cy="4142239"/>
            <a:chOff x="-2" y="-1"/>
            <a:chExt cx="7882134" cy="4142238"/>
          </a:xfrm>
        </p:grpSpPr>
        <p:pic>
          <p:nvPicPr>
            <p:cNvPr descr="image16.png" id="142" name="Google Shape;142;p7"/>
            <p:cNvPicPr preferRelativeResize="0"/>
            <p:nvPr/>
          </p:nvPicPr>
          <p:blipFill rotWithShape="1">
            <a:blip r:embed="rId3">
              <a:alphaModFix/>
            </a:blip>
            <a:srcRect b="2075" l="4359" r="2187" t="6127"/>
            <a:stretch/>
          </p:blipFill>
          <p:spPr>
            <a:xfrm>
              <a:off x="-2" y="-1"/>
              <a:ext cx="7882134" cy="41422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" name="Google Shape;143;p7"/>
            <p:cNvGrpSpPr/>
            <p:nvPr/>
          </p:nvGrpSpPr>
          <p:grpSpPr>
            <a:xfrm>
              <a:off x="5378955" y="774267"/>
              <a:ext cx="2049189" cy="2136914"/>
              <a:chOff x="-2" y="-1"/>
              <a:chExt cx="2049187" cy="2136913"/>
            </a:xfrm>
          </p:grpSpPr>
          <p:cxnSp>
            <p:nvCxnSpPr>
              <p:cNvPr id="144" name="Google Shape;144;p7"/>
              <p:cNvCxnSpPr/>
              <p:nvPr/>
            </p:nvCxnSpPr>
            <p:spPr>
              <a:xfrm>
                <a:off x="2039103" y="-1"/>
                <a:ext cx="10082" cy="2136913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145" name="Google Shape;145;p7"/>
              <p:cNvSpPr txBox="1"/>
              <p:nvPr/>
            </p:nvSpPr>
            <p:spPr>
              <a:xfrm>
                <a:off x="-2" y="952812"/>
                <a:ext cx="1896772" cy="375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45700" spcFirstLastPara="1" rIns="45700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memory latency</a:t>
                </a:r>
                <a:endParaRPr/>
              </a:p>
            </p:txBody>
          </p:sp>
        </p:grpSp>
      </p:grpSp>
      <p:sp>
        <p:nvSpPr>
          <p:cNvPr id="146" name="Google Shape;146;p7"/>
          <p:cNvSpPr txBox="1"/>
          <p:nvPr/>
        </p:nvSpPr>
        <p:spPr>
          <a:xfrm>
            <a:off x="838756" y="5517088"/>
            <a:ext cx="7183702" cy="541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4-issue 2GHz processor with 100ns DRAM: 800 instructions in the time of 1 memory access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2" name="Google Shape;152;p8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SRAM</a:t>
            </a:r>
            <a:endParaRPr/>
          </a:p>
        </p:txBody>
      </p:sp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232639" y="1147036"/>
            <a:ext cx="4369338" cy="5021128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no need to refresh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6 transistors instead of 1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much faster and larger in area than a DRAM cell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higher power consumption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used for CPU registers and caches (on-chip)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rgbClr val="000000"/>
                </a:solidFill>
              </a:rPr>
              <a:t>leakage current becomes a problem (dark silicon)</a:t>
            </a:r>
            <a:endParaRPr/>
          </a:p>
        </p:txBody>
      </p:sp>
      <p:pic>
        <p:nvPicPr>
          <p:cNvPr descr="image17.png"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158" y="1193800"/>
            <a:ext cx="3535442" cy="208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8.png"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389" y="3575803"/>
            <a:ext cx="3175002" cy="238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idx="4294967295" type="sldNum"/>
          </p:nvPr>
        </p:nvSpPr>
        <p:spPr>
          <a:xfrm>
            <a:off x="8520113" y="6310312"/>
            <a:ext cx="253991" cy="41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1" name="Google Shape;161;p9"/>
          <p:cNvSpPr txBox="1"/>
          <p:nvPr>
            <p:ph type="title"/>
          </p:nvPr>
        </p:nvSpPr>
        <p:spPr>
          <a:xfrm>
            <a:off x="225166" y="152400"/>
            <a:ext cx="7775834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25" lIns="44425" spcFirstLastPara="1" rIns="44425" wrap="square" tIns="44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small or slow</a:t>
            </a:r>
            <a:endParaRPr/>
          </a:p>
        </p:txBody>
      </p:sp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228600" y="1143000"/>
            <a:ext cx="8382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25" lIns="44425" spcFirstLastPara="1" rIns="44425" wrap="square" tIns="4442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Trade off between speed, cost and capacity.</a:t>
            </a:r>
            <a:endParaRPr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Fast memory is too expensive.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❑"/>
            </a:pPr>
            <a:r>
              <a:rPr lang="en-US" sz="1800"/>
              <a:t>But dynamic memory has a much longer delay than other functional units in a datapath.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000000"/>
                </a:solidFill>
              </a:rPr>
              <a:t>If every lw or sw accessed dynamic memory, we’d have to either increase the cycle time or stall frequently.</a:t>
            </a:r>
            <a:endParaRPr/>
          </a:p>
        </p:txBody>
      </p:sp>
      <p:graphicFrame>
        <p:nvGraphicFramePr>
          <p:cNvPr id="163" name="Google Shape;163;p9"/>
          <p:cNvGraphicFramePr/>
          <p:nvPr/>
        </p:nvGraphicFramePr>
        <p:xfrm>
          <a:off x="1795463" y="16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{29E8857F-959C-4BB5-9E62-F2677A7F2CF1}</a:tableStyleId>
              </a:tblPr>
              <a:tblGrid>
                <a:gridCol w="1876425"/>
                <a:gridCol w="1038225"/>
                <a:gridCol w="1177925"/>
                <a:gridCol w="1108075"/>
              </a:tblGrid>
              <a:tr h="32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Storage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Speed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Cost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Capacity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3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Static RAM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Fastest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Expensive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Smallest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Dynamic RAM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Slow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Cheap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Large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Hard disks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Slowest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Cheapest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Largest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4" name="Google Shape;164;p9"/>
          <p:cNvGraphicFramePr/>
          <p:nvPr/>
        </p:nvGraphicFramePr>
        <p:xfrm>
          <a:off x="1836260" y="3197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{29E8857F-959C-4BB5-9E62-F2677A7F2CF1}</a:tableStyleId>
              </a:tblPr>
              <a:tblGrid>
                <a:gridCol w="1620850"/>
                <a:gridCol w="1870075"/>
                <a:gridCol w="1593850"/>
              </a:tblGrid>
              <a:tr h="18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Storage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Delay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Cost/GB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Static RAM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0.5 – 2.5 ns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$1,000’s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Dynamic RAM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50 – 70 ns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$10’s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Hard disks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5 – 20 ms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528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u="none" cap="none" strike="noStrike">
                          <a:solidFill>
                            <a:srgbClr val="005528"/>
                          </a:solidFill>
                        </a:rPr>
                        <a:t>$0.1’s</a:t>
                      </a:r>
                      <a:endParaRPr/>
                    </a:p>
                  </a:txBody>
                  <a:tcPr marT="41025" marB="41025" marR="41025" marL="410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3339">
  <a:themeElements>
    <a:clrScheme name="CS333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553E00"/>
      </a:accent2>
      <a:accent3>
        <a:srgbClr val="8F8F8F"/>
      </a:accent3>
      <a:accent4>
        <a:srgbClr val="919191"/>
      </a:accent4>
      <a:accent5>
        <a:srgbClr val="AAAAAA"/>
      </a:accent5>
      <a:accent6>
        <a:srgbClr val="4C37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3339">
  <a:themeElements>
    <a:clrScheme name="CS333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553E00"/>
      </a:accent2>
      <a:accent3>
        <a:srgbClr val="8F8F8F"/>
      </a:accent3>
      <a:accent4>
        <a:srgbClr val="919191"/>
      </a:accent4>
      <a:accent5>
        <a:srgbClr val="AAAAAA"/>
      </a:accent5>
      <a:accent6>
        <a:srgbClr val="4C37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